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handoutMasterIdLst>
    <p:handoutMasterId r:id="rId30"/>
  </p:handoutMasterIdLst>
  <p:sldIdLst>
    <p:sldId id="256" r:id="rId2"/>
    <p:sldId id="259" r:id="rId3"/>
    <p:sldId id="267" r:id="rId4"/>
    <p:sldId id="262" r:id="rId5"/>
    <p:sldId id="297" r:id="rId6"/>
    <p:sldId id="298" r:id="rId7"/>
    <p:sldId id="268" r:id="rId8"/>
    <p:sldId id="269" r:id="rId9"/>
    <p:sldId id="296" r:id="rId10"/>
    <p:sldId id="303" r:id="rId11"/>
    <p:sldId id="299" r:id="rId12"/>
    <p:sldId id="265" r:id="rId13"/>
    <p:sldId id="282" r:id="rId14"/>
    <p:sldId id="300" r:id="rId15"/>
    <p:sldId id="271" r:id="rId16"/>
    <p:sldId id="283" r:id="rId17"/>
    <p:sldId id="284" r:id="rId18"/>
    <p:sldId id="276" r:id="rId19"/>
    <p:sldId id="288" r:id="rId20"/>
    <p:sldId id="289" r:id="rId21"/>
    <p:sldId id="301" r:id="rId22"/>
    <p:sldId id="286" r:id="rId23"/>
    <p:sldId id="291" r:id="rId24"/>
    <p:sldId id="302" r:id="rId25"/>
    <p:sldId id="274" r:id="rId26"/>
    <p:sldId id="280" r:id="rId27"/>
    <p:sldId id="279" r:id="rId2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3" userDrawn="1">
          <p15:clr>
            <a:srgbClr val="A4A3A4"/>
          </p15:clr>
        </p15:guide>
        <p15:guide id="2" pos="2252" userDrawn="1">
          <p15:clr>
            <a:srgbClr val="A4A3A4"/>
          </p15:clr>
        </p15:guide>
        <p15:guide id="3" pos="7412" userDrawn="1">
          <p15:clr>
            <a:srgbClr val="A4A3A4"/>
          </p15:clr>
        </p15:guide>
        <p15:guide id="4" orient="horz" pos="3816" userDrawn="1">
          <p15:clr>
            <a:srgbClr val="A4A3A4"/>
          </p15:clr>
        </p15:guide>
        <p15:guide id="5" orient="horz" pos="2273" userDrawn="1">
          <p15:clr>
            <a:srgbClr val="A4A3A4"/>
          </p15:clr>
        </p15:guide>
        <p15:guide id="6" pos="48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C87"/>
    <a:srgbClr val="0CA5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62370" autoAdjust="0"/>
  </p:normalViewPr>
  <p:slideViewPr>
    <p:cSldViewPr snapToGrid="0">
      <p:cViewPr varScale="1">
        <p:scale>
          <a:sx n="52" d="100"/>
          <a:sy n="52" d="100"/>
        </p:scale>
        <p:origin x="1608" y="78"/>
      </p:cViewPr>
      <p:guideLst>
        <p:guide orient="horz" pos="743"/>
        <p:guide pos="2252"/>
        <p:guide pos="7412"/>
        <p:guide orient="horz" pos="3816"/>
        <p:guide orient="horz" pos="2273"/>
        <p:guide pos="4815"/>
      </p:guideLst>
    </p:cSldViewPr>
  </p:slideViewPr>
  <p:notesTextViewPr>
    <p:cViewPr>
      <p:scale>
        <a:sx n="3" d="2"/>
        <a:sy n="3" d="2"/>
      </p:scale>
      <p:origin x="0" y="0"/>
    </p:cViewPr>
  </p:notesTextViewPr>
  <p:gridSpacing cx="108000" cy="108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DAF854-B8E6-95D8-6CA2-09DED825EBEF}"/>
              </a:ext>
            </a:extLst>
          </p:cNvPr>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LID4096"/>
          </a:p>
        </p:txBody>
      </p:sp>
      <p:sp>
        <p:nvSpPr>
          <p:cNvPr id="3" name="Date Placeholder 2">
            <a:extLst>
              <a:ext uri="{FF2B5EF4-FFF2-40B4-BE49-F238E27FC236}">
                <a16:creationId xmlns:a16="http://schemas.microsoft.com/office/drawing/2014/main" id="{B20B16EA-A031-344C-66A6-5CDD86D8EE8B}"/>
              </a:ext>
            </a:extLst>
          </p:cNvPr>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FC0ACD9E-4A1E-4108-9564-EE1890A321E2}" type="datetimeFigureOut">
              <a:rPr lang="LID4096" smtClean="0"/>
              <a:t>06/28/2022</a:t>
            </a:fld>
            <a:endParaRPr lang="LID4096"/>
          </a:p>
        </p:txBody>
      </p:sp>
      <p:sp>
        <p:nvSpPr>
          <p:cNvPr id="4" name="Footer Placeholder 3">
            <a:extLst>
              <a:ext uri="{FF2B5EF4-FFF2-40B4-BE49-F238E27FC236}">
                <a16:creationId xmlns:a16="http://schemas.microsoft.com/office/drawing/2014/main" id="{C1D8AD08-73A5-2226-0D87-967A390705C9}"/>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LID4096"/>
          </a:p>
        </p:txBody>
      </p:sp>
      <p:sp>
        <p:nvSpPr>
          <p:cNvPr id="5" name="Slide Number Placeholder 4">
            <a:extLst>
              <a:ext uri="{FF2B5EF4-FFF2-40B4-BE49-F238E27FC236}">
                <a16:creationId xmlns:a16="http://schemas.microsoft.com/office/drawing/2014/main" id="{F36E76BF-A102-1EA2-3239-0F622BD14545}"/>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3575FEB-4399-44FE-80B7-1564CDB619DB}" type="slidenum">
              <a:rPr lang="LID4096" smtClean="0"/>
              <a:t>‹#›</a:t>
            </a:fld>
            <a:endParaRPr lang="LID4096"/>
          </a:p>
        </p:txBody>
      </p:sp>
    </p:spTree>
    <p:extLst>
      <p:ext uri="{BB962C8B-B14F-4D97-AF65-F5344CB8AC3E}">
        <p14:creationId xmlns:p14="http://schemas.microsoft.com/office/powerpoint/2010/main" val="29251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A33BE7B3-9563-43BF-A576-B70DD273362D}" type="datetimeFigureOut">
              <a:rPr lang="en-GB" smtClean="0"/>
              <a:t>28/06/2022</a:t>
            </a:fld>
            <a:endParaRPr lang="en-GB"/>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D09AC31-233C-420C-A8A7-82E9E07AFE54}" type="slidenum">
              <a:rPr lang="en-GB" smtClean="0"/>
              <a:t>‹#›</a:t>
            </a:fld>
            <a:endParaRPr lang="en-GB"/>
          </a:p>
        </p:txBody>
      </p:sp>
    </p:spTree>
    <p:extLst>
      <p:ext uri="{BB962C8B-B14F-4D97-AF65-F5344CB8AC3E}">
        <p14:creationId xmlns:p14="http://schemas.microsoft.com/office/powerpoint/2010/main" val="358721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a:t>
            </a:r>
          </a:p>
          <a:p>
            <a:endParaRPr lang="en-GB" dirty="0"/>
          </a:p>
          <a:p>
            <a:r>
              <a:rPr lang="en-GB" dirty="0"/>
              <a:t>I’m Luciano Orlandini</a:t>
            </a:r>
          </a:p>
          <a:p>
            <a:endParaRPr lang="en-GB" dirty="0"/>
          </a:p>
          <a:p>
            <a:r>
              <a:rPr lang="en-GB" dirty="0"/>
              <a:t>Presentation title</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a:t>
            </a:fld>
            <a:endParaRPr lang="en-GB"/>
          </a:p>
        </p:txBody>
      </p:sp>
    </p:spTree>
    <p:extLst>
      <p:ext uri="{BB962C8B-B14F-4D97-AF65-F5344CB8AC3E}">
        <p14:creationId xmlns:p14="http://schemas.microsoft.com/office/powerpoint/2010/main" val="216938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Direction of approach of the matrix caused a completely different reading despite touching same location, so any algorithm would need to account for that.</a:t>
            </a:r>
          </a:p>
          <a:p>
            <a:endParaRPr lang="en-GB" dirty="0"/>
          </a:p>
          <a:p>
            <a:r>
              <a:rPr lang="en-GB" dirty="0"/>
              <a:t>A simple python script was made to try and detect touch using the ADC value of a single LED but results were insufficient.</a:t>
            </a:r>
          </a:p>
          <a:p>
            <a:endParaRPr lang="en-GB" dirty="0"/>
          </a:p>
          <a:p>
            <a:r>
              <a:rPr lang="en-GB" dirty="0"/>
              <a:t>More details can be said at the end, but at that point I knew I needed an algorithm that would interpret the matrix as a whole in order to accurately detect touch.</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10</a:t>
            </a:fld>
            <a:endParaRPr lang="en-GB"/>
          </a:p>
        </p:txBody>
      </p:sp>
    </p:spTree>
    <p:extLst>
      <p:ext uri="{BB962C8B-B14F-4D97-AF65-F5344CB8AC3E}">
        <p14:creationId xmlns:p14="http://schemas.microsoft.com/office/powerpoint/2010/main" val="3842009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performed a full analysis of the given system, I started a research phase to understand all technologies involved and the ones I would need to implement in the POC</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11</a:t>
            </a:fld>
            <a:endParaRPr lang="en-GB"/>
          </a:p>
        </p:txBody>
      </p:sp>
    </p:spTree>
    <p:extLst>
      <p:ext uri="{BB962C8B-B14F-4D97-AF65-F5344CB8AC3E}">
        <p14:creationId xmlns:p14="http://schemas.microsoft.com/office/powerpoint/2010/main" val="3669161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provide direction to research, I defined a main question that the POC would need to answer, which is:</a:t>
            </a:r>
          </a:p>
          <a:p>
            <a:endParaRPr lang="en-GB" dirty="0"/>
          </a:p>
          <a:p>
            <a:endParaRPr lang="en-GB" dirty="0"/>
          </a:p>
          <a:p>
            <a:r>
              <a:rPr lang="en-GB" dirty="0"/>
              <a:t>I then broke down the question into sub questions to help with development.  </a:t>
            </a:r>
          </a:p>
          <a:p>
            <a:r>
              <a:rPr lang="en-GB" dirty="0"/>
              <a:t>Sub-questions</a:t>
            </a:r>
          </a:p>
          <a:p>
            <a:endParaRPr lang="en-GB" dirty="0"/>
          </a:p>
          <a:p>
            <a:pPr marL="342900" lvl="0" indent="-342900" algn="just">
              <a:spcAft>
                <a:spcPts val="600"/>
              </a:spcAft>
              <a:buFont typeface="Arial" panose="020B0604020202020204" pitchFamily="34" charset="0"/>
              <a:buChar char="•"/>
            </a:pPr>
            <a:r>
              <a:rPr lang="en-GB" sz="12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How do LEDs detect light and how can this be measured and any output values interpreted?</a:t>
            </a:r>
          </a:p>
          <a:p>
            <a:pPr marL="342900" lvl="0" indent="-342900" algn="just">
              <a:spcAft>
                <a:spcPts val="600"/>
              </a:spcAft>
              <a:buFont typeface="Arial" panose="020B0604020202020204" pitchFamily="34" charset="0"/>
              <a:buChar char="•"/>
            </a:pPr>
            <a:endParaRPr lang="en-GB" sz="9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Arial" panose="020B0604020202020204" pitchFamily="34" charset="0"/>
              <a:buChar char="•"/>
            </a:pPr>
            <a:r>
              <a:rPr lang="en-GB" sz="12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What is an Analogue-to-Digital Conversion and how can any output values be interpreted?</a:t>
            </a:r>
          </a:p>
          <a:p>
            <a:pPr marL="342900" lvl="0" indent="-342900" algn="just">
              <a:spcAft>
                <a:spcPts val="600"/>
              </a:spcAft>
              <a:buFont typeface="Arial" panose="020B0604020202020204" pitchFamily="34" charset="0"/>
              <a:buChar char="•"/>
            </a:pPr>
            <a:endParaRPr lang="en-GB" sz="9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Arial" panose="020B0604020202020204" pitchFamily="34" charset="0"/>
              <a:buChar char="•"/>
            </a:pPr>
            <a:r>
              <a:rPr lang="en-GB" sz="12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What types of algorithms are suitable for fast predictions based on input data?</a:t>
            </a:r>
          </a:p>
          <a:p>
            <a:pPr marL="342900" lvl="0" indent="-342900" algn="just">
              <a:spcAft>
                <a:spcPts val="600"/>
              </a:spcAft>
              <a:buFont typeface="Arial" panose="020B0604020202020204" pitchFamily="34" charset="0"/>
              <a:buChar char="•"/>
            </a:pPr>
            <a:endParaRPr lang="en-GB" sz="9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600"/>
              </a:spcAft>
              <a:buFont typeface="Arial" panose="020B0604020202020204" pitchFamily="34" charset="0"/>
              <a:buChar char="•"/>
            </a:pPr>
            <a:r>
              <a:rPr lang="en-GB" sz="12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How can such algorithms be deployed?</a:t>
            </a:r>
          </a:p>
          <a:p>
            <a:pPr marL="0" lvl="0" indent="0" algn="just">
              <a:spcAft>
                <a:spcPts val="600"/>
              </a:spcAft>
              <a:buFont typeface="Arial" panose="020B0604020202020204" pitchFamily="34" charset="0"/>
              <a:buNone/>
            </a:pPr>
            <a:endParaRPr lang="en-GB" sz="12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spcAft>
                <a:spcPts val="600"/>
              </a:spcAft>
              <a:buFont typeface="Arial" panose="020B0604020202020204" pitchFamily="34" charset="0"/>
              <a:buNone/>
            </a:pPr>
            <a:r>
              <a:rPr lang="en-GB" sz="12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Machine learning classifiers stood out, using labelled data.</a:t>
            </a:r>
          </a:p>
          <a:p>
            <a:pPr marL="0" lvl="0" indent="0" algn="just">
              <a:spcAft>
                <a:spcPts val="600"/>
              </a:spcAft>
              <a:buFont typeface="Arial" panose="020B0604020202020204" pitchFamily="34" charset="0"/>
              <a:buNone/>
            </a:pPr>
            <a:endParaRPr lang="en-GB" sz="12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spcAft>
                <a:spcPts val="600"/>
              </a:spcAft>
              <a:buFont typeface="Arial" panose="020B0604020202020204" pitchFamily="34" charset="0"/>
              <a:buNone/>
            </a:pPr>
            <a:r>
              <a:rPr lang="en-GB" sz="1200" b="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More details can be discussed after the presentation</a:t>
            </a:r>
          </a:p>
          <a:p>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12</a:t>
            </a:fld>
            <a:endParaRPr lang="en-GB"/>
          </a:p>
        </p:txBody>
      </p:sp>
    </p:spTree>
    <p:extLst>
      <p:ext uri="{BB962C8B-B14F-4D97-AF65-F5344CB8AC3E}">
        <p14:creationId xmlns:p14="http://schemas.microsoft.com/office/powerpoint/2010/main" val="2724075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the objective, results of the analysis and research, the POC requirements were defined using MoSCow </a:t>
            </a:r>
          </a:p>
          <a:p>
            <a:endParaRPr lang="en-GB" dirty="0"/>
          </a:p>
          <a:p>
            <a:r>
              <a:rPr lang="en-GB" dirty="0"/>
              <a:t>The definition-of-success of the project was agreed between my supervisor and me, and covered the following areas</a:t>
            </a:r>
          </a:p>
          <a:p>
            <a:endParaRPr lang="en-GB" dirty="0"/>
          </a:p>
          <a:p>
            <a:r>
              <a:rPr lang="en-GB" dirty="0"/>
              <a:t>I talked about detecting touch accurately, but what is accurate? 3 definitions were made.</a:t>
            </a:r>
          </a:p>
          <a:p>
            <a:endParaRPr lang="en-GB" dirty="0"/>
          </a:p>
          <a:p>
            <a:r>
              <a:rPr lang="en-GB" dirty="0"/>
              <a:t>9, 36 and 144 different outputs. At least semi-accurate detection was needed.</a:t>
            </a:r>
          </a:p>
          <a:p>
            <a:endParaRPr lang="en-GB" dirty="0"/>
          </a:p>
          <a:p>
            <a:r>
              <a:rPr lang="en-GB" dirty="0"/>
              <a:t>Data gathering had to be somewhat automated. At this point CSV was chosen as format</a:t>
            </a:r>
          </a:p>
          <a:p>
            <a:endParaRPr lang="en-GB" dirty="0"/>
          </a:p>
          <a:p>
            <a:r>
              <a:rPr lang="en-GB" dirty="0"/>
              <a:t>Hardware</a:t>
            </a:r>
          </a:p>
          <a:p>
            <a:r>
              <a:rPr lang="en-GB" dirty="0"/>
              <a:t>Desktop computer, led matrix of gadget board</a:t>
            </a:r>
          </a:p>
          <a:p>
            <a:endParaRPr lang="en-GB" dirty="0"/>
          </a:p>
          <a:p>
            <a:r>
              <a:rPr lang="en-GB" dirty="0"/>
              <a:t>Software to be ported to mobile phone as an extra</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13</a:t>
            </a:fld>
            <a:endParaRPr lang="en-GB"/>
          </a:p>
        </p:txBody>
      </p:sp>
    </p:spTree>
    <p:extLst>
      <p:ext uri="{BB962C8B-B14F-4D97-AF65-F5344CB8AC3E}">
        <p14:creationId xmlns:p14="http://schemas.microsoft.com/office/powerpoint/2010/main" val="37665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requirements were defined, work on the POC began</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14</a:t>
            </a:fld>
            <a:endParaRPr lang="en-GB"/>
          </a:p>
        </p:txBody>
      </p:sp>
    </p:spTree>
    <p:extLst>
      <p:ext uri="{BB962C8B-B14F-4D97-AF65-F5344CB8AC3E}">
        <p14:creationId xmlns:p14="http://schemas.microsoft.com/office/powerpoint/2010/main" val="477869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first created a development framework, which would ensure the POC got thoroughly tested</a:t>
            </a:r>
          </a:p>
          <a:p>
            <a:endParaRPr lang="en-GB" dirty="0"/>
          </a:p>
          <a:p>
            <a:r>
              <a:rPr lang="en-GB" dirty="0"/>
              <a:t>I called it a step, stage, iteration approach as per the image</a:t>
            </a:r>
          </a:p>
          <a:p>
            <a:endParaRPr lang="en-GB" dirty="0"/>
          </a:p>
          <a:p>
            <a:r>
              <a:rPr lang="en-GB" dirty="0"/>
              <a:t>POC was developed in steps: Data gathering, training and validating a ML model, testing on the gadget board, and reviewing results.</a:t>
            </a:r>
          </a:p>
          <a:p>
            <a:endParaRPr lang="en-GB" dirty="0"/>
          </a:p>
          <a:p>
            <a:r>
              <a:rPr lang="en-GB" dirty="0"/>
              <a:t>Each accuracy level had all these steps. I referred to the process for each one as a stage.</a:t>
            </a:r>
          </a:p>
          <a:p>
            <a:endParaRPr lang="en-GB" dirty="0"/>
          </a:p>
          <a:p>
            <a:r>
              <a:rPr lang="en-GB" dirty="0"/>
              <a:t>When all 3 stages were complete, I referred to it as an iteration.</a:t>
            </a:r>
          </a:p>
          <a:p>
            <a:endParaRPr lang="en-GB" dirty="0"/>
          </a:p>
          <a:p>
            <a:r>
              <a:rPr lang="en-GB" dirty="0"/>
              <a:t>This photo represents this better</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15</a:t>
            </a:fld>
            <a:endParaRPr lang="en-GB"/>
          </a:p>
        </p:txBody>
      </p:sp>
    </p:spTree>
    <p:extLst>
      <p:ext uri="{BB962C8B-B14F-4D97-AF65-F5344CB8AC3E}">
        <p14:creationId xmlns:p14="http://schemas.microsoft.com/office/powerpoint/2010/main" val="1782925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test suite comprise unit tests that would certify specific system requirements.</a:t>
            </a:r>
          </a:p>
          <a:p>
            <a:endParaRPr lang="en-GB" dirty="0"/>
          </a:p>
          <a:p>
            <a:r>
              <a:rPr lang="en-GB" dirty="0"/>
              <a:t>These were defined before development to help ensure all functionality required to the POC would be included so it passed the user acceptance test at the end.</a:t>
            </a:r>
          </a:p>
        </p:txBody>
      </p:sp>
      <p:sp>
        <p:nvSpPr>
          <p:cNvPr id="4" name="Slide Number Placeholder 3"/>
          <p:cNvSpPr>
            <a:spLocks noGrp="1"/>
          </p:cNvSpPr>
          <p:nvPr>
            <p:ph type="sldNum" sz="quarter" idx="5"/>
          </p:nvPr>
        </p:nvSpPr>
        <p:spPr/>
        <p:txBody>
          <a:bodyPr/>
          <a:lstStyle/>
          <a:p>
            <a:fld id="{4D09AC31-233C-420C-A8A7-82E9E07AFE54}" type="slidenum">
              <a:rPr lang="en-GB" smtClean="0"/>
              <a:t>16</a:t>
            </a:fld>
            <a:endParaRPr lang="en-GB"/>
          </a:p>
        </p:txBody>
      </p:sp>
    </p:spTree>
    <p:extLst>
      <p:ext uri="{BB962C8B-B14F-4D97-AF65-F5344CB8AC3E}">
        <p14:creationId xmlns:p14="http://schemas.microsoft.com/office/powerpoint/2010/main" val="1765391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actual application was then developed in steps as previously mentioned, with each forming a part of the POC</a:t>
            </a:r>
          </a:p>
          <a:p>
            <a:endParaRPr lang="en-GB" dirty="0"/>
          </a:p>
          <a:p>
            <a:r>
              <a:rPr lang="en-GB" dirty="0"/>
              <a:t>Step I was a game, Simon Says was the inspiration. The game was used to gather data, by telling the user to touch the LED matrix in specific parts and then saving those ADC readings with a label attached. The label was the position where the game logic told the user to touch.</a:t>
            </a:r>
          </a:p>
          <a:p>
            <a:endParaRPr lang="en-GB" dirty="0"/>
          </a:p>
          <a:p>
            <a:r>
              <a:rPr lang="en-GB" dirty="0"/>
              <a:t>Step II was a Jupyter notebook to pre-process data, train the model and evaluate its performance and then export it.</a:t>
            </a:r>
          </a:p>
          <a:p>
            <a:endParaRPr lang="en-GB" dirty="0"/>
          </a:p>
          <a:p>
            <a:r>
              <a:rPr lang="en-GB" dirty="0"/>
              <a:t>Step III was an adaptation of the game of step 1, but instead of saving the ADC values from the gadget board it would pass them to the model created. This result would be used to progress the game logic</a:t>
            </a:r>
          </a:p>
          <a:p>
            <a:endParaRPr lang="en-GB" dirty="0"/>
          </a:p>
          <a:p>
            <a:r>
              <a:rPr lang="en-GB" dirty="0"/>
              <a:t>Step IV was reviewing results and analysing the playability of the game in the gadget board</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17</a:t>
            </a:fld>
            <a:endParaRPr lang="en-GB"/>
          </a:p>
        </p:txBody>
      </p:sp>
    </p:spTree>
    <p:extLst>
      <p:ext uri="{BB962C8B-B14F-4D97-AF65-F5344CB8AC3E}">
        <p14:creationId xmlns:p14="http://schemas.microsoft.com/office/powerpoint/2010/main" val="184197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Accuracy seen is the best, it started at around 20% and increased with adjustments and more data gathering</a:t>
            </a:r>
          </a:p>
          <a:p>
            <a:endParaRPr lang="en-GB" dirty="0"/>
          </a:p>
          <a:p>
            <a:r>
              <a:rPr lang="en-GB" dirty="0"/>
              <a:t>Varied hand placement for stage 1. Stage 2 not so much</a:t>
            </a:r>
          </a:p>
          <a:p>
            <a:endParaRPr lang="en-GB" dirty="0"/>
          </a:p>
          <a:p>
            <a:r>
              <a:rPr lang="en-GB" dirty="0"/>
              <a:t>Confusion matrix shows a lot of mistakes</a:t>
            </a:r>
          </a:p>
          <a:p>
            <a:endParaRPr lang="en-GB" dirty="0"/>
          </a:p>
          <a:p>
            <a:r>
              <a:rPr lang="en-GB" dirty="0"/>
              <a:t>Model not good for several outputs</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18</a:t>
            </a:fld>
            <a:endParaRPr lang="en-GB"/>
          </a:p>
        </p:txBody>
      </p:sp>
    </p:spTree>
    <p:extLst>
      <p:ext uri="{BB962C8B-B14F-4D97-AF65-F5344CB8AC3E}">
        <p14:creationId xmlns:p14="http://schemas.microsoft.com/office/powerpoint/2010/main" val="132071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Despite high accuracy, game was still unplayable in real life.</a:t>
            </a:r>
          </a:p>
          <a:p>
            <a:endParaRPr lang="en-GB" dirty="0"/>
          </a:p>
          <a:p>
            <a:r>
              <a:rPr lang="en-GB" dirty="0"/>
              <a:t>Only a couple of rounds would go through  in stage 2</a:t>
            </a:r>
          </a:p>
          <a:p>
            <a:endParaRPr lang="en-GB" dirty="0"/>
          </a:p>
          <a:p>
            <a:r>
              <a:rPr lang="en-GB" dirty="0"/>
              <a:t>Percentage was lower at the beginning</a:t>
            </a:r>
          </a:p>
          <a:p>
            <a:endParaRPr lang="en-GB" dirty="0"/>
          </a:p>
          <a:p>
            <a:r>
              <a:rPr lang="en-GB" dirty="0"/>
              <a:t>Pre-processing to remove outliers</a:t>
            </a:r>
          </a:p>
          <a:p>
            <a:endParaRPr lang="en-GB" dirty="0"/>
          </a:p>
          <a:p>
            <a:r>
              <a:rPr lang="en-GB" dirty="0"/>
              <a:t>Min max scaler applied</a:t>
            </a:r>
          </a:p>
          <a:p>
            <a:endParaRPr lang="en-GB" dirty="0"/>
          </a:p>
          <a:p>
            <a:r>
              <a:rPr lang="en-GB" dirty="0"/>
              <a:t>Same had to be applied to Step III</a:t>
            </a:r>
          </a:p>
          <a:p>
            <a:endParaRPr lang="en-GB" dirty="0"/>
          </a:p>
          <a:p>
            <a:r>
              <a:rPr lang="en-GB" dirty="0"/>
              <a:t>Model not good with new data</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19</a:t>
            </a:fld>
            <a:endParaRPr lang="en-GB"/>
          </a:p>
        </p:txBody>
      </p:sp>
    </p:spTree>
    <p:extLst>
      <p:ext uri="{BB962C8B-B14F-4D97-AF65-F5344CB8AC3E}">
        <p14:creationId xmlns:p14="http://schemas.microsoft.com/office/powerpoint/2010/main" val="331728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Clients approach with an idea or problem</a:t>
            </a:r>
          </a:p>
          <a:p>
            <a:endParaRPr lang="en-GB" dirty="0"/>
          </a:p>
          <a:p>
            <a:r>
              <a:rPr lang="en-GB" dirty="0"/>
              <a:t>Proof-of-concept becomes prototype</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2</a:t>
            </a:fld>
            <a:endParaRPr lang="en-GB"/>
          </a:p>
        </p:txBody>
      </p:sp>
    </p:spTree>
    <p:extLst>
      <p:ext uri="{BB962C8B-B14F-4D97-AF65-F5344CB8AC3E}">
        <p14:creationId xmlns:p14="http://schemas.microsoft.com/office/powerpoint/2010/main" val="3001955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Complex model but results are in line with real life, except for stage 3, where real accuracy is good on some LEDs but not others</a:t>
            </a:r>
          </a:p>
          <a:p>
            <a:endParaRPr lang="en-GB" dirty="0"/>
          </a:p>
          <a:p>
            <a:r>
              <a:rPr lang="en-GB" dirty="0"/>
              <a:t>Epochs show model learning</a:t>
            </a:r>
          </a:p>
          <a:p>
            <a:endParaRPr lang="en-GB" dirty="0"/>
          </a:p>
          <a:p>
            <a:r>
              <a:rPr lang="en-GB" dirty="0"/>
              <a:t>Looking at porting possibilities, needed tflite.</a:t>
            </a:r>
          </a:p>
          <a:p>
            <a:endParaRPr lang="en-GB" dirty="0"/>
          </a:p>
          <a:p>
            <a:r>
              <a:rPr lang="en-GB" dirty="0"/>
              <a:t>Converted whole model to TensorFlow, which is a wrapper around </a:t>
            </a:r>
            <a:r>
              <a:rPr lang="en-GB" dirty="0" err="1"/>
              <a:t>sklearn</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20</a:t>
            </a:fld>
            <a:endParaRPr lang="en-GB"/>
          </a:p>
        </p:txBody>
      </p:sp>
    </p:spTree>
    <p:extLst>
      <p:ext uri="{BB962C8B-B14F-4D97-AF65-F5344CB8AC3E}">
        <p14:creationId xmlns:p14="http://schemas.microsoft.com/office/powerpoint/2010/main" val="957016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results showed me how having the step – stage – iterations framework allowed me to test a complete application for all different models, learning along the way</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21</a:t>
            </a:fld>
            <a:endParaRPr lang="en-GB"/>
          </a:p>
        </p:txBody>
      </p:sp>
    </p:spTree>
    <p:extLst>
      <p:ext uri="{BB962C8B-B14F-4D97-AF65-F5344CB8AC3E}">
        <p14:creationId xmlns:p14="http://schemas.microsoft.com/office/powerpoint/2010/main" val="1136250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Complete redesign of mobile application</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22</a:t>
            </a:fld>
            <a:endParaRPr lang="en-GB"/>
          </a:p>
        </p:txBody>
      </p:sp>
    </p:spTree>
    <p:extLst>
      <p:ext uri="{BB962C8B-B14F-4D97-AF65-F5344CB8AC3E}">
        <p14:creationId xmlns:p14="http://schemas.microsoft.com/office/powerpoint/2010/main" val="2862476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game has a unique screen and uses one of the 3 accuracy levels</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23</a:t>
            </a:fld>
            <a:endParaRPr lang="en-GB"/>
          </a:p>
        </p:txBody>
      </p:sp>
    </p:spTree>
    <p:extLst>
      <p:ext uri="{BB962C8B-B14F-4D97-AF65-F5344CB8AC3E}">
        <p14:creationId xmlns:p14="http://schemas.microsoft.com/office/powerpoint/2010/main" val="191248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24</a:t>
            </a:fld>
            <a:endParaRPr lang="en-GB"/>
          </a:p>
        </p:txBody>
      </p:sp>
    </p:spTree>
    <p:extLst>
      <p:ext uri="{BB962C8B-B14F-4D97-AF65-F5344CB8AC3E}">
        <p14:creationId xmlns:p14="http://schemas.microsoft.com/office/powerpoint/2010/main" val="2040896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 read question</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25</a:t>
            </a:fld>
            <a:endParaRPr lang="en-GB"/>
          </a:p>
        </p:txBody>
      </p:sp>
    </p:spTree>
    <p:extLst>
      <p:ext uri="{BB962C8B-B14F-4D97-AF65-F5344CB8AC3E}">
        <p14:creationId xmlns:p14="http://schemas.microsoft.com/office/powerpoint/2010/main" val="150792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Continue gathering data for board, richer and more varied</a:t>
            </a:r>
          </a:p>
          <a:p>
            <a:endParaRPr lang="en-GB" dirty="0"/>
          </a:p>
          <a:p>
            <a:r>
              <a:rPr lang="en-GB" dirty="0"/>
              <a:t>Refine mobile app as the board may be used as a giveaway in open days</a:t>
            </a:r>
          </a:p>
          <a:p>
            <a:endParaRPr lang="en-GB" dirty="0"/>
          </a:p>
          <a:p>
            <a:r>
              <a:rPr lang="en-GB" dirty="0"/>
              <a:t>Cloud support to save more data and retrain model</a:t>
            </a:r>
          </a:p>
          <a:p>
            <a:endParaRPr lang="en-GB" dirty="0"/>
          </a:p>
          <a:p>
            <a:r>
              <a:rPr lang="en-GB" dirty="0"/>
              <a:t>More boards are required</a:t>
            </a:r>
          </a:p>
          <a:p>
            <a:endParaRPr lang="en-GB" dirty="0"/>
          </a:p>
          <a:p>
            <a:r>
              <a:rPr lang="en-GB" dirty="0"/>
              <a:t>Extra output via buzzer and OLED screen</a:t>
            </a:r>
          </a:p>
          <a:p>
            <a:endParaRPr lang="en-GB" dirty="0"/>
          </a:p>
          <a:p>
            <a:r>
              <a:rPr lang="en-GB" dirty="0"/>
              <a:t>Try increasing LED spacing</a:t>
            </a:r>
          </a:p>
          <a:p>
            <a:endParaRPr lang="en-GB" dirty="0"/>
          </a:p>
          <a:p>
            <a:r>
              <a:rPr lang="en-GB" dirty="0"/>
              <a:t>Change MCU to 32-bit compatible with tflite and become independent from mobile phone</a:t>
            </a:r>
          </a:p>
          <a:p>
            <a:endParaRPr lang="en-GB" dirty="0"/>
          </a:p>
          <a:p>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26</a:t>
            </a:fld>
            <a:endParaRPr lang="en-GB"/>
          </a:p>
        </p:txBody>
      </p:sp>
    </p:spTree>
    <p:extLst>
      <p:ext uri="{BB962C8B-B14F-4D97-AF65-F5344CB8AC3E}">
        <p14:creationId xmlns:p14="http://schemas.microsoft.com/office/powerpoint/2010/main" val="4212329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D09AC31-233C-420C-A8A7-82E9E07AFE54}" type="slidenum">
              <a:rPr lang="en-GB" smtClean="0"/>
              <a:t>27</a:t>
            </a:fld>
            <a:endParaRPr lang="en-GB"/>
          </a:p>
        </p:txBody>
      </p:sp>
    </p:spTree>
    <p:extLst>
      <p:ext uri="{BB962C8B-B14F-4D97-AF65-F5344CB8AC3E}">
        <p14:creationId xmlns:p14="http://schemas.microsoft.com/office/powerpoint/2010/main" val="3665744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3</a:t>
            </a:fld>
            <a:endParaRPr lang="en-GB"/>
          </a:p>
        </p:txBody>
      </p:sp>
    </p:spTree>
    <p:extLst>
      <p:ext uri="{BB962C8B-B14F-4D97-AF65-F5344CB8AC3E}">
        <p14:creationId xmlns:p14="http://schemas.microsoft.com/office/powerpoint/2010/main" val="179739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previous graduation assignment, an electronic gadget board was developed</a:t>
            </a:r>
          </a:p>
          <a:p>
            <a:endParaRPr lang="en-GB" dirty="0"/>
          </a:p>
          <a:p>
            <a:r>
              <a:rPr lang="en-GB" dirty="0"/>
              <a:t>MCU controls status of LEDs – on and off</a:t>
            </a:r>
          </a:p>
          <a:p>
            <a:endParaRPr lang="en-GB" dirty="0"/>
          </a:p>
          <a:p>
            <a:r>
              <a:rPr lang="en-GB" dirty="0"/>
              <a:t>Matrix used as a display, similar to a square 144-pixel screen</a:t>
            </a:r>
          </a:p>
          <a:p>
            <a:endParaRPr lang="en-GB" dirty="0"/>
          </a:p>
          <a:p>
            <a:r>
              <a:rPr lang="en-GB" dirty="0"/>
              <a:t>Embedded software communicates via serial USB to…</a:t>
            </a:r>
          </a:p>
          <a:p>
            <a:endParaRPr lang="en-GB" dirty="0"/>
          </a:p>
          <a:p>
            <a:r>
              <a:rPr lang="en-GB" dirty="0"/>
              <a:t>Mobile phone – with a touch screen</a:t>
            </a:r>
          </a:p>
          <a:p>
            <a:endParaRPr lang="en-GB" dirty="0"/>
          </a:p>
          <a:p>
            <a:r>
              <a:rPr lang="en-GB" dirty="0"/>
              <a:t>On the go cable for connection</a:t>
            </a:r>
          </a:p>
          <a:p>
            <a:endParaRPr lang="en-GB" dirty="0"/>
          </a:p>
          <a:p>
            <a:r>
              <a:rPr lang="en-GB" dirty="0"/>
              <a:t>Flutter app with tic tac toe logic, telling MCU what to display and when</a:t>
            </a:r>
          </a:p>
          <a:p>
            <a:endParaRPr lang="en-GB" dirty="0"/>
          </a:p>
          <a:p>
            <a:r>
              <a:rPr lang="en-GB" dirty="0"/>
              <a:t>Input only possible via push buttons and touch screen</a:t>
            </a:r>
          </a:p>
          <a:p>
            <a:endParaRPr lang="en-GB" dirty="0"/>
          </a:p>
          <a:p>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4</a:t>
            </a:fld>
            <a:endParaRPr lang="en-GB"/>
          </a:p>
        </p:txBody>
      </p:sp>
    </p:spTree>
    <p:extLst>
      <p:ext uri="{BB962C8B-B14F-4D97-AF65-F5344CB8AC3E}">
        <p14:creationId xmlns:p14="http://schemas.microsoft.com/office/powerpoint/2010/main" val="15071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Previous study was made at the company showing that LEDs detect light</a:t>
            </a:r>
          </a:p>
          <a:p>
            <a:endParaRPr lang="en-GB" dirty="0"/>
          </a:p>
          <a:p>
            <a:r>
              <a:rPr lang="en-GB" dirty="0"/>
              <a:t>Hardware is connected in a way to enable reading the output of the detection</a:t>
            </a:r>
          </a:p>
          <a:p>
            <a:r>
              <a:rPr lang="en-GB" dirty="0"/>
              <a:t> </a:t>
            </a:r>
          </a:p>
          <a:p>
            <a:r>
              <a:rPr lang="en-GB" dirty="0"/>
              <a:t>Make POC in a computer that uses LEDs to recognise touch, acting as an input source similar to the touch screen</a:t>
            </a:r>
          </a:p>
          <a:p>
            <a:endParaRPr lang="en-GB" dirty="0"/>
          </a:p>
          <a:p>
            <a:r>
              <a:rPr lang="en-GB" dirty="0"/>
              <a:t>Port to mobile</a:t>
            </a:r>
          </a:p>
          <a:p>
            <a:endParaRPr lang="en-GB" dirty="0"/>
          </a:p>
          <a:p>
            <a:r>
              <a:rPr lang="en-GB" dirty="0"/>
              <a:t>Make more games to show functionality </a:t>
            </a:r>
          </a:p>
          <a:p>
            <a:endParaRPr lang="en-GB" dirty="0"/>
          </a:p>
          <a:p>
            <a:r>
              <a:rPr lang="en-GB" dirty="0"/>
              <a:t>Gadget to be used as a giveaway in open days</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5</a:t>
            </a:fld>
            <a:endParaRPr lang="en-GB"/>
          </a:p>
        </p:txBody>
      </p:sp>
    </p:spTree>
    <p:extLst>
      <p:ext uri="{BB962C8B-B14F-4D97-AF65-F5344CB8AC3E}">
        <p14:creationId xmlns:p14="http://schemas.microsoft.com/office/powerpoint/2010/main" val="27642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I’ll detail some key features of the gadget board for context, discovered during a system analysis phase</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6</a:t>
            </a:fld>
            <a:endParaRPr lang="en-GB"/>
          </a:p>
        </p:txBody>
      </p:sp>
    </p:spTree>
    <p:extLst>
      <p:ext uri="{BB962C8B-B14F-4D97-AF65-F5344CB8AC3E}">
        <p14:creationId xmlns:p14="http://schemas.microsoft.com/office/powerpoint/2010/main" val="267300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12 x 12 matrix is actually made up of 144 pairs or LEDs – one red, one green</a:t>
            </a:r>
          </a:p>
          <a:p>
            <a:endParaRPr lang="en-GB" dirty="0"/>
          </a:p>
          <a:p>
            <a:r>
              <a:rPr lang="en-GB" dirty="0"/>
              <a:t>There are 12 rows for each colour, needing 24 I/O pins </a:t>
            </a:r>
          </a:p>
          <a:p>
            <a:endParaRPr lang="en-GB" dirty="0"/>
          </a:p>
          <a:p>
            <a:r>
              <a:rPr lang="en-GB" dirty="0"/>
              <a:t>12 extra pins are used to connect each column together. These pins are ADC capable</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7</a:t>
            </a:fld>
            <a:endParaRPr lang="en-GB"/>
          </a:p>
        </p:txBody>
      </p:sp>
    </p:spTree>
    <p:extLst>
      <p:ext uri="{BB962C8B-B14F-4D97-AF65-F5344CB8AC3E}">
        <p14:creationId xmlns:p14="http://schemas.microsoft.com/office/powerpoint/2010/main" val="1045187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system regularly samples the light being detected by LEDs – one at a time – and does an ADC</a:t>
            </a:r>
          </a:p>
          <a:p>
            <a:endParaRPr lang="en-GB" dirty="0"/>
          </a:p>
          <a:p>
            <a:r>
              <a:rPr lang="en-GB" dirty="0"/>
              <a:t>The values are saved in a 12 x 12 array and then transmitted via serial with header LM</a:t>
            </a:r>
          </a:p>
          <a:p>
            <a:endParaRPr lang="en-GB" dirty="0"/>
          </a:p>
          <a:p>
            <a:r>
              <a:rPr lang="en-GB" dirty="0"/>
              <a:t>Frequency in which a full LED is transmitted is 3.47Hz  </a:t>
            </a:r>
          </a:p>
          <a:p>
            <a:endParaRPr lang="en-GB" dirty="0"/>
          </a:p>
          <a:p>
            <a:r>
              <a:rPr lang="en-GB" dirty="0"/>
              <a:t>An array of size six as seen gets sent via serial with header BM to tell the mobile logic when one of the push buttons is pressed.</a:t>
            </a:r>
            <a:endParaRPr lang="LID4096" dirty="0"/>
          </a:p>
        </p:txBody>
      </p:sp>
      <p:sp>
        <p:nvSpPr>
          <p:cNvPr id="4" name="Slide Number Placeholder 3"/>
          <p:cNvSpPr>
            <a:spLocks noGrp="1"/>
          </p:cNvSpPr>
          <p:nvPr>
            <p:ph type="sldNum" sz="quarter" idx="5"/>
          </p:nvPr>
        </p:nvSpPr>
        <p:spPr/>
        <p:txBody>
          <a:bodyPr/>
          <a:lstStyle/>
          <a:p>
            <a:fld id="{4D09AC31-233C-420C-A8A7-82E9E07AFE54}" type="slidenum">
              <a:rPr lang="en-GB" smtClean="0"/>
              <a:t>8</a:t>
            </a:fld>
            <a:endParaRPr lang="en-GB"/>
          </a:p>
        </p:txBody>
      </p:sp>
    </p:spTree>
    <p:extLst>
      <p:ext uri="{BB962C8B-B14F-4D97-AF65-F5344CB8AC3E}">
        <p14:creationId xmlns:p14="http://schemas.microsoft.com/office/powerpoint/2010/main" val="880042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Initial tests realised to understand how to influence the ADC values.</a:t>
            </a:r>
          </a:p>
          <a:p>
            <a:endParaRPr lang="en-GB" sz="1200" dirty="0"/>
          </a:p>
          <a:p>
            <a:r>
              <a:rPr lang="en-GB" sz="1200" dirty="0"/>
              <a:t>Touching a LED increases the value for that index of the 12 x 12 matrix, while a shadow reduces it.</a:t>
            </a:r>
          </a:p>
          <a:p>
            <a:endParaRPr lang="en-GB" dirty="0"/>
          </a:p>
        </p:txBody>
      </p:sp>
      <p:sp>
        <p:nvSpPr>
          <p:cNvPr id="4" name="Slide Number Placeholder 3"/>
          <p:cNvSpPr>
            <a:spLocks noGrp="1"/>
          </p:cNvSpPr>
          <p:nvPr>
            <p:ph type="sldNum" sz="quarter" idx="5"/>
          </p:nvPr>
        </p:nvSpPr>
        <p:spPr/>
        <p:txBody>
          <a:bodyPr/>
          <a:lstStyle/>
          <a:p>
            <a:fld id="{4D09AC31-233C-420C-A8A7-82E9E07AFE54}" type="slidenum">
              <a:rPr lang="en-GB" smtClean="0"/>
              <a:t>9</a:t>
            </a:fld>
            <a:endParaRPr lang="en-GB"/>
          </a:p>
        </p:txBody>
      </p:sp>
    </p:spTree>
    <p:extLst>
      <p:ext uri="{BB962C8B-B14F-4D97-AF65-F5344CB8AC3E}">
        <p14:creationId xmlns:p14="http://schemas.microsoft.com/office/powerpoint/2010/main" val="4142083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045C-CEA4-AFCC-1592-E8067AAF3F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883771E-696A-E4EC-B178-69A9A19C0E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4A2BC40-3492-DE04-0281-F0003AB2E213}"/>
              </a:ext>
            </a:extLst>
          </p:cNvPr>
          <p:cNvSpPr>
            <a:spLocks noGrp="1"/>
          </p:cNvSpPr>
          <p:nvPr>
            <p:ph type="dt" sz="half" idx="10"/>
          </p:nvPr>
        </p:nvSpPr>
        <p:spPr/>
        <p:txBody>
          <a:bodyPr/>
          <a:lstStyle/>
          <a:p>
            <a:fld id="{BA04874C-E9BF-4E3F-ABDD-817472B8970C}" type="datetime1">
              <a:rPr lang="en-GB" smtClean="0"/>
              <a:t>28/06/2022</a:t>
            </a:fld>
            <a:endParaRPr lang="en-GB"/>
          </a:p>
        </p:txBody>
      </p:sp>
      <p:sp>
        <p:nvSpPr>
          <p:cNvPr id="5" name="Footer Placeholder 4">
            <a:extLst>
              <a:ext uri="{FF2B5EF4-FFF2-40B4-BE49-F238E27FC236}">
                <a16:creationId xmlns:a16="http://schemas.microsoft.com/office/drawing/2014/main" id="{E201D7AB-0B64-BC88-8795-35EAFC8768E0}"/>
              </a:ext>
            </a:extLst>
          </p:cNvPr>
          <p:cNvSpPr>
            <a:spLocks noGrp="1"/>
          </p:cNvSpPr>
          <p:nvPr>
            <p:ph type="ftr" sz="quarter" idx="11"/>
          </p:nvPr>
        </p:nvSpPr>
        <p:spPr/>
        <p:txBody>
          <a:bodyPr/>
          <a:lstStyle/>
          <a:p>
            <a:r>
              <a:rPr lang="en-GB"/>
              <a:t>Luciano Orlandini - 460952</a:t>
            </a:r>
          </a:p>
        </p:txBody>
      </p:sp>
      <p:sp>
        <p:nvSpPr>
          <p:cNvPr id="6" name="Slide Number Placeholder 5">
            <a:extLst>
              <a:ext uri="{FF2B5EF4-FFF2-40B4-BE49-F238E27FC236}">
                <a16:creationId xmlns:a16="http://schemas.microsoft.com/office/drawing/2014/main" id="{38814C93-9B24-49A4-6BF5-C61466306FB0}"/>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295275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9BB7-64F0-EF6B-F745-C783A4053A9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6F073A-EFE5-B526-CFBC-61025E089E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2CF458-BFAF-40FA-654C-D7640F5397AB}"/>
              </a:ext>
            </a:extLst>
          </p:cNvPr>
          <p:cNvSpPr>
            <a:spLocks noGrp="1"/>
          </p:cNvSpPr>
          <p:nvPr>
            <p:ph type="dt" sz="half" idx="10"/>
          </p:nvPr>
        </p:nvSpPr>
        <p:spPr/>
        <p:txBody>
          <a:bodyPr/>
          <a:lstStyle/>
          <a:p>
            <a:fld id="{B3234256-E9AA-4D4D-B219-A8FA518BE7E1}" type="datetime1">
              <a:rPr lang="en-GB" smtClean="0"/>
              <a:t>28/06/2022</a:t>
            </a:fld>
            <a:endParaRPr lang="en-GB"/>
          </a:p>
        </p:txBody>
      </p:sp>
      <p:sp>
        <p:nvSpPr>
          <p:cNvPr id="5" name="Footer Placeholder 4">
            <a:extLst>
              <a:ext uri="{FF2B5EF4-FFF2-40B4-BE49-F238E27FC236}">
                <a16:creationId xmlns:a16="http://schemas.microsoft.com/office/drawing/2014/main" id="{DCCF9655-367A-E1C5-5FBE-027D46C4D29A}"/>
              </a:ext>
            </a:extLst>
          </p:cNvPr>
          <p:cNvSpPr>
            <a:spLocks noGrp="1"/>
          </p:cNvSpPr>
          <p:nvPr>
            <p:ph type="ftr" sz="quarter" idx="11"/>
          </p:nvPr>
        </p:nvSpPr>
        <p:spPr/>
        <p:txBody>
          <a:bodyPr/>
          <a:lstStyle/>
          <a:p>
            <a:r>
              <a:rPr lang="en-GB"/>
              <a:t>Luciano Orlandini - 460952</a:t>
            </a:r>
          </a:p>
        </p:txBody>
      </p:sp>
      <p:sp>
        <p:nvSpPr>
          <p:cNvPr id="6" name="Slide Number Placeholder 5">
            <a:extLst>
              <a:ext uri="{FF2B5EF4-FFF2-40B4-BE49-F238E27FC236}">
                <a16:creationId xmlns:a16="http://schemas.microsoft.com/office/drawing/2014/main" id="{0D0E409C-54A1-B4CA-8381-91CFF18CB5F9}"/>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366406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A681C-06A4-E05F-913E-45DCEAEBC0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6C3E86-0EB2-362D-B1CC-369C68A195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1D7D77-F322-1045-76E0-7ED0FDCD4B3D}"/>
              </a:ext>
            </a:extLst>
          </p:cNvPr>
          <p:cNvSpPr>
            <a:spLocks noGrp="1"/>
          </p:cNvSpPr>
          <p:nvPr>
            <p:ph type="dt" sz="half" idx="10"/>
          </p:nvPr>
        </p:nvSpPr>
        <p:spPr/>
        <p:txBody>
          <a:bodyPr/>
          <a:lstStyle/>
          <a:p>
            <a:fld id="{7D3A0B0A-A59D-4027-AC66-812DE7ABC5FC}" type="datetime1">
              <a:rPr lang="en-GB" smtClean="0"/>
              <a:t>28/06/2022</a:t>
            </a:fld>
            <a:endParaRPr lang="en-GB"/>
          </a:p>
        </p:txBody>
      </p:sp>
      <p:sp>
        <p:nvSpPr>
          <p:cNvPr id="5" name="Footer Placeholder 4">
            <a:extLst>
              <a:ext uri="{FF2B5EF4-FFF2-40B4-BE49-F238E27FC236}">
                <a16:creationId xmlns:a16="http://schemas.microsoft.com/office/drawing/2014/main" id="{CCA7B693-23D6-BE65-AA9C-C554C30050EC}"/>
              </a:ext>
            </a:extLst>
          </p:cNvPr>
          <p:cNvSpPr>
            <a:spLocks noGrp="1"/>
          </p:cNvSpPr>
          <p:nvPr>
            <p:ph type="ftr" sz="quarter" idx="11"/>
          </p:nvPr>
        </p:nvSpPr>
        <p:spPr/>
        <p:txBody>
          <a:bodyPr/>
          <a:lstStyle/>
          <a:p>
            <a:r>
              <a:rPr lang="en-GB"/>
              <a:t>Luciano Orlandini - 460952</a:t>
            </a:r>
          </a:p>
        </p:txBody>
      </p:sp>
      <p:sp>
        <p:nvSpPr>
          <p:cNvPr id="6" name="Slide Number Placeholder 5">
            <a:extLst>
              <a:ext uri="{FF2B5EF4-FFF2-40B4-BE49-F238E27FC236}">
                <a16:creationId xmlns:a16="http://schemas.microsoft.com/office/drawing/2014/main" id="{6834B0E4-631B-7E79-B070-F4157F8C86DF}"/>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155834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F5E9-DBDA-21E0-A26F-664C279A574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2EB097D-3D5E-B696-B2E2-2D3B410F2E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AF8684-3770-F13E-336F-789A6EB36D4A}"/>
              </a:ext>
            </a:extLst>
          </p:cNvPr>
          <p:cNvSpPr>
            <a:spLocks noGrp="1"/>
          </p:cNvSpPr>
          <p:nvPr>
            <p:ph type="dt" sz="half" idx="10"/>
          </p:nvPr>
        </p:nvSpPr>
        <p:spPr/>
        <p:txBody>
          <a:bodyPr/>
          <a:lstStyle/>
          <a:p>
            <a:fld id="{54D60F1E-8950-414C-B401-85D8A93C02BA}" type="datetime1">
              <a:rPr lang="en-GB" smtClean="0"/>
              <a:t>28/06/2022</a:t>
            </a:fld>
            <a:endParaRPr lang="en-GB"/>
          </a:p>
        </p:txBody>
      </p:sp>
      <p:sp>
        <p:nvSpPr>
          <p:cNvPr id="5" name="Footer Placeholder 4">
            <a:extLst>
              <a:ext uri="{FF2B5EF4-FFF2-40B4-BE49-F238E27FC236}">
                <a16:creationId xmlns:a16="http://schemas.microsoft.com/office/drawing/2014/main" id="{54A3598B-223D-0506-603E-B4A8C749B00B}"/>
              </a:ext>
            </a:extLst>
          </p:cNvPr>
          <p:cNvSpPr>
            <a:spLocks noGrp="1"/>
          </p:cNvSpPr>
          <p:nvPr>
            <p:ph type="ftr" sz="quarter" idx="11"/>
          </p:nvPr>
        </p:nvSpPr>
        <p:spPr/>
        <p:txBody>
          <a:bodyPr/>
          <a:lstStyle/>
          <a:p>
            <a:r>
              <a:rPr lang="en-GB"/>
              <a:t>Luciano Orlandini - 460952</a:t>
            </a:r>
          </a:p>
        </p:txBody>
      </p:sp>
      <p:sp>
        <p:nvSpPr>
          <p:cNvPr id="6" name="Slide Number Placeholder 5">
            <a:extLst>
              <a:ext uri="{FF2B5EF4-FFF2-40B4-BE49-F238E27FC236}">
                <a16:creationId xmlns:a16="http://schemas.microsoft.com/office/drawing/2014/main" id="{DCE6095E-72BA-6177-3402-BC26CA8A5F24}"/>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3045257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C878-A8F4-7192-1C25-E248CB2A86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4836450-0D8C-9A52-5D4C-3900E4E565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E51DEA-0155-2230-8EEA-41D7135977AC}"/>
              </a:ext>
            </a:extLst>
          </p:cNvPr>
          <p:cNvSpPr>
            <a:spLocks noGrp="1"/>
          </p:cNvSpPr>
          <p:nvPr>
            <p:ph type="dt" sz="half" idx="10"/>
          </p:nvPr>
        </p:nvSpPr>
        <p:spPr/>
        <p:txBody>
          <a:bodyPr/>
          <a:lstStyle/>
          <a:p>
            <a:fld id="{F5D69CC1-914F-489D-8F04-24051A85E390}" type="datetime1">
              <a:rPr lang="en-GB" smtClean="0"/>
              <a:t>28/06/2022</a:t>
            </a:fld>
            <a:endParaRPr lang="en-GB"/>
          </a:p>
        </p:txBody>
      </p:sp>
      <p:sp>
        <p:nvSpPr>
          <p:cNvPr id="5" name="Footer Placeholder 4">
            <a:extLst>
              <a:ext uri="{FF2B5EF4-FFF2-40B4-BE49-F238E27FC236}">
                <a16:creationId xmlns:a16="http://schemas.microsoft.com/office/drawing/2014/main" id="{85230BB7-5277-C7C3-25C5-C9C786F46F0F}"/>
              </a:ext>
            </a:extLst>
          </p:cNvPr>
          <p:cNvSpPr>
            <a:spLocks noGrp="1"/>
          </p:cNvSpPr>
          <p:nvPr>
            <p:ph type="ftr" sz="quarter" idx="11"/>
          </p:nvPr>
        </p:nvSpPr>
        <p:spPr/>
        <p:txBody>
          <a:bodyPr/>
          <a:lstStyle/>
          <a:p>
            <a:r>
              <a:rPr lang="en-GB"/>
              <a:t>Luciano Orlandini - 460952</a:t>
            </a:r>
          </a:p>
        </p:txBody>
      </p:sp>
      <p:sp>
        <p:nvSpPr>
          <p:cNvPr id="6" name="Slide Number Placeholder 5">
            <a:extLst>
              <a:ext uri="{FF2B5EF4-FFF2-40B4-BE49-F238E27FC236}">
                <a16:creationId xmlns:a16="http://schemas.microsoft.com/office/drawing/2014/main" id="{0BFC422A-B496-CE33-E79A-1586346A3E9C}"/>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32942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33D3-C1BD-598A-FC79-E7E87C42DC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827DAC-1984-FE2A-0A61-36F58C0C7F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8E74C43-B58F-0DD4-01A5-6FDCBAC26E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1D8E64-1928-E1E9-8213-FC2A49ACFC2A}"/>
              </a:ext>
            </a:extLst>
          </p:cNvPr>
          <p:cNvSpPr>
            <a:spLocks noGrp="1"/>
          </p:cNvSpPr>
          <p:nvPr>
            <p:ph type="dt" sz="half" idx="10"/>
          </p:nvPr>
        </p:nvSpPr>
        <p:spPr/>
        <p:txBody>
          <a:bodyPr/>
          <a:lstStyle/>
          <a:p>
            <a:fld id="{4940CE1B-AE01-40BE-B2BE-9F798E988E46}" type="datetime1">
              <a:rPr lang="en-GB" smtClean="0"/>
              <a:t>28/06/2022</a:t>
            </a:fld>
            <a:endParaRPr lang="en-GB"/>
          </a:p>
        </p:txBody>
      </p:sp>
      <p:sp>
        <p:nvSpPr>
          <p:cNvPr id="6" name="Footer Placeholder 5">
            <a:extLst>
              <a:ext uri="{FF2B5EF4-FFF2-40B4-BE49-F238E27FC236}">
                <a16:creationId xmlns:a16="http://schemas.microsoft.com/office/drawing/2014/main" id="{F7E5E031-B772-03B7-342D-AFD0022D8A90}"/>
              </a:ext>
            </a:extLst>
          </p:cNvPr>
          <p:cNvSpPr>
            <a:spLocks noGrp="1"/>
          </p:cNvSpPr>
          <p:nvPr>
            <p:ph type="ftr" sz="quarter" idx="11"/>
          </p:nvPr>
        </p:nvSpPr>
        <p:spPr/>
        <p:txBody>
          <a:bodyPr/>
          <a:lstStyle/>
          <a:p>
            <a:r>
              <a:rPr lang="en-GB"/>
              <a:t>Luciano Orlandini - 460952</a:t>
            </a:r>
          </a:p>
        </p:txBody>
      </p:sp>
      <p:sp>
        <p:nvSpPr>
          <p:cNvPr id="7" name="Slide Number Placeholder 6">
            <a:extLst>
              <a:ext uri="{FF2B5EF4-FFF2-40B4-BE49-F238E27FC236}">
                <a16:creationId xmlns:a16="http://schemas.microsoft.com/office/drawing/2014/main" id="{1FE9F54A-C79E-5357-4DFE-D3698ADCF0B7}"/>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1611982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288D4-F166-08E0-84FD-5349E7171D7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46D781-D0EC-5432-E074-F18AB993AE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8C5533-F043-33D9-4FCD-14E68AA671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07CA684-92AB-CB1C-23A9-1DFCF5CB07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87F8CA-555D-93B4-33FB-276C5D4477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F1D3EDB-1020-DA85-F226-94B97A58636F}"/>
              </a:ext>
            </a:extLst>
          </p:cNvPr>
          <p:cNvSpPr>
            <a:spLocks noGrp="1"/>
          </p:cNvSpPr>
          <p:nvPr>
            <p:ph type="dt" sz="half" idx="10"/>
          </p:nvPr>
        </p:nvSpPr>
        <p:spPr/>
        <p:txBody>
          <a:bodyPr/>
          <a:lstStyle/>
          <a:p>
            <a:fld id="{DC3EDF5E-BC2F-435F-B5AB-E0E2A15E4391}" type="datetime1">
              <a:rPr lang="en-GB" smtClean="0"/>
              <a:t>28/06/2022</a:t>
            </a:fld>
            <a:endParaRPr lang="en-GB"/>
          </a:p>
        </p:txBody>
      </p:sp>
      <p:sp>
        <p:nvSpPr>
          <p:cNvPr id="8" name="Footer Placeholder 7">
            <a:extLst>
              <a:ext uri="{FF2B5EF4-FFF2-40B4-BE49-F238E27FC236}">
                <a16:creationId xmlns:a16="http://schemas.microsoft.com/office/drawing/2014/main" id="{08361F7C-0008-4DBC-E4E6-34381AE0243C}"/>
              </a:ext>
            </a:extLst>
          </p:cNvPr>
          <p:cNvSpPr>
            <a:spLocks noGrp="1"/>
          </p:cNvSpPr>
          <p:nvPr>
            <p:ph type="ftr" sz="quarter" idx="11"/>
          </p:nvPr>
        </p:nvSpPr>
        <p:spPr/>
        <p:txBody>
          <a:bodyPr/>
          <a:lstStyle/>
          <a:p>
            <a:r>
              <a:rPr lang="en-GB"/>
              <a:t>Luciano Orlandini - 460952</a:t>
            </a:r>
          </a:p>
        </p:txBody>
      </p:sp>
      <p:sp>
        <p:nvSpPr>
          <p:cNvPr id="9" name="Slide Number Placeholder 8">
            <a:extLst>
              <a:ext uri="{FF2B5EF4-FFF2-40B4-BE49-F238E27FC236}">
                <a16:creationId xmlns:a16="http://schemas.microsoft.com/office/drawing/2014/main" id="{E259C1EB-CADF-4F8F-F6FE-03CAD96BB7EB}"/>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382697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8C3C-2B2F-C5C0-5CA4-4246DB3BB89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BFB3AB1-F3EF-719E-0009-158B5A87936E}"/>
              </a:ext>
            </a:extLst>
          </p:cNvPr>
          <p:cNvSpPr>
            <a:spLocks noGrp="1"/>
          </p:cNvSpPr>
          <p:nvPr>
            <p:ph type="dt" sz="half" idx="10"/>
          </p:nvPr>
        </p:nvSpPr>
        <p:spPr/>
        <p:txBody>
          <a:bodyPr/>
          <a:lstStyle/>
          <a:p>
            <a:fld id="{54CA6E0E-003D-4C9D-A653-DFB7E503170E}" type="datetime1">
              <a:rPr lang="en-GB" smtClean="0"/>
              <a:t>28/06/2022</a:t>
            </a:fld>
            <a:endParaRPr lang="en-GB"/>
          </a:p>
        </p:txBody>
      </p:sp>
      <p:sp>
        <p:nvSpPr>
          <p:cNvPr id="4" name="Footer Placeholder 3">
            <a:extLst>
              <a:ext uri="{FF2B5EF4-FFF2-40B4-BE49-F238E27FC236}">
                <a16:creationId xmlns:a16="http://schemas.microsoft.com/office/drawing/2014/main" id="{A80D2603-62BF-0DB1-AAEE-0B957E9A082E}"/>
              </a:ext>
            </a:extLst>
          </p:cNvPr>
          <p:cNvSpPr>
            <a:spLocks noGrp="1"/>
          </p:cNvSpPr>
          <p:nvPr>
            <p:ph type="ftr" sz="quarter" idx="11"/>
          </p:nvPr>
        </p:nvSpPr>
        <p:spPr/>
        <p:txBody>
          <a:bodyPr/>
          <a:lstStyle/>
          <a:p>
            <a:r>
              <a:rPr lang="en-GB"/>
              <a:t>Luciano Orlandini - 460952</a:t>
            </a:r>
          </a:p>
        </p:txBody>
      </p:sp>
      <p:sp>
        <p:nvSpPr>
          <p:cNvPr id="5" name="Slide Number Placeholder 4">
            <a:extLst>
              <a:ext uri="{FF2B5EF4-FFF2-40B4-BE49-F238E27FC236}">
                <a16:creationId xmlns:a16="http://schemas.microsoft.com/office/drawing/2014/main" id="{393131E2-C833-0F6F-0F0B-E3A67507A47A}"/>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393624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28EE9-0F06-3D94-26BB-61C10F5114F4}"/>
              </a:ext>
            </a:extLst>
          </p:cNvPr>
          <p:cNvSpPr>
            <a:spLocks noGrp="1"/>
          </p:cNvSpPr>
          <p:nvPr>
            <p:ph type="dt" sz="half" idx="10"/>
          </p:nvPr>
        </p:nvSpPr>
        <p:spPr/>
        <p:txBody>
          <a:bodyPr/>
          <a:lstStyle/>
          <a:p>
            <a:fld id="{6369DB3E-E054-4D75-955A-A5CDF0280406}" type="datetime1">
              <a:rPr lang="en-GB" smtClean="0"/>
              <a:t>28/06/2022</a:t>
            </a:fld>
            <a:endParaRPr lang="en-GB"/>
          </a:p>
        </p:txBody>
      </p:sp>
      <p:sp>
        <p:nvSpPr>
          <p:cNvPr id="3" name="Footer Placeholder 2">
            <a:extLst>
              <a:ext uri="{FF2B5EF4-FFF2-40B4-BE49-F238E27FC236}">
                <a16:creationId xmlns:a16="http://schemas.microsoft.com/office/drawing/2014/main" id="{F04138F0-2159-DEC6-3C70-2D0ED3FA9405}"/>
              </a:ext>
            </a:extLst>
          </p:cNvPr>
          <p:cNvSpPr>
            <a:spLocks noGrp="1"/>
          </p:cNvSpPr>
          <p:nvPr>
            <p:ph type="ftr" sz="quarter" idx="11"/>
          </p:nvPr>
        </p:nvSpPr>
        <p:spPr/>
        <p:txBody>
          <a:bodyPr/>
          <a:lstStyle/>
          <a:p>
            <a:r>
              <a:rPr lang="en-GB"/>
              <a:t>Luciano Orlandini - 460952</a:t>
            </a:r>
          </a:p>
        </p:txBody>
      </p:sp>
      <p:sp>
        <p:nvSpPr>
          <p:cNvPr id="4" name="Slide Number Placeholder 3">
            <a:extLst>
              <a:ext uri="{FF2B5EF4-FFF2-40B4-BE49-F238E27FC236}">
                <a16:creationId xmlns:a16="http://schemas.microsoft.com/office/drawing/2014/main" id="{E2928EEE-C78C-5A38-7A85-580179DE67D8}"/>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329443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B1A50-4792-794A-0E69-706BBB2741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121D420-BBED-7A86-C590-6FB2400B03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417B740-4310-C002-E71F-C1CA4B794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B27BE8-1672-25D6-06BF-BCC361440CB0}"/>
              </a:ext>
            </a:extLst>
          </p:cNvPr>
          <p:cNvSpPr>
            <a:spLocks noGrp="1"/>
          </p:cNvSpPr>
          <p:nvPr>
            <p:ph type="dt" sz="half" idx="10"/>
          </p:nvPr>
        </p:nvSpPr>
        <p:spPr/>
        <p:txBody>
          <a:bodyPr/>
          <a:lstStyle/>
          <a:p>
            <a:fld id="{C50D873F-18D2-4A6F-AC79-0088BA28FFE2}" type="datetime1">
              <a:rPr lang="en-GB" smtClean="0"/>
              <a:t>28/06/2022</a:t>
            </a:fld>
            <a:endParaRPr lang="en-GB"/>
          </a:p>
        </p:txBody>
      </p:sp>
      <p:sp>
        <p:nvSpPr>
          <p:cNvPr id="6" name="Footer Placeholder 5">
            <a:extLst>
              <a:ext uri="{FF2B5EF4-FFF2-40B4-BE49-F238E27FC236}">
                <a16:creationId xmlns:a16="http://schemas.microsoft.com/office/drawing/2014/main" id="{3A50C34B-BC83-FDCD-75D7-4F2EFDBCAC77}"/>
              </a:ext>
            </a:extLst>
          </p:cNvPr>
          <p:cNvSpPr>
            <a:spLocks noGrp="1"/>
          </p:cNvSpPr>
          <p:nvPr>
            <p:ph type="ftr" sz="quarter" idx="11"/>
          </p:nvPr>
        </p:nvSpPr>
        <p:spPr/>
        <p:txBody>
          <a:bodyPr/>
          <a:lstStyle/>
          <a:p>
            <a:r>
              <a:rPr lang="en-GB"/>
              <a:t>Luciano Orlandini - 460952</a:t>
            </a:r>
          </a:p>
        </p:txBody>
      </p:sp>
      <p:sp>
        <p:nvSpPr>
          <p:cNvPr id="7" name="Slide Number Placeholder 6">
            <a:extLst>
              <a:ext uri="{FF2B5EF4-FFF2-40B4-BE49-F238E27FC236}">
                <a16:creationId xmlns:a16="http://schemas.microsoft.com/office/drawing/2014/main" id="{86E7DAFE-3612-DA99-F4EC-CDCD8B1D92E0}"/>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1521472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B823-970C-2F73-2B75-46AF7B31B4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FE82B56-9F6F-13CD-8A8D-B67C3A9B73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3D82C9-2FA5-37BE-68FF-27EBC9A1B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4AEBB-D1FE-E006-345B-BDD0FBDA8150}"/>
              </a:ext>
            </a:extLst>
          </p:cNvPr>
          <p:cNvSpPr>
            <a:spLocks noGrp="1"/>
          </p:cNvSpPr>
          <p:nvPr>
            <p:ph type="dt" sz="half" idx="10"/>
          </p:nvPr>
        </p:nvSpPr>
        <p:spPr/>
        <p:txBody>
          <a:bodyPr/>
          <a:lstStyle/>
          <a:p>
            <a:fld id="{D25A7FA7-7A96-4A97-A85C-007249521349}" type="datetime1">
              <a:rPr lang="en-GB" smtClean="0"/>
              <a:t>28/06/2022</a:t>
            </a:fld>
            <a:endParaRPr lang="en-GB"/>
          </a:p>
        </p:txBody>
      </p:sp>
      <p:sp>
        <p:nvSpPr>
          <p:cNvPr id="6" name="Footer Placeholder 5">
            <a:extLst>
              <a:ext uri="{FF2B5EF4-FFF2-40B4-BE49-F238E27FC236}">
                <a16:creationId xmlns:a16="http://schemas.microsoft.com/office/drawing/2014/main" id="{8DF3E42A-1CED-369E-461E-613D04D3AFE4}"/>
              </a:ext>
            </a:extLst>
          </p:cNvPr>
          <p:cNvSpPr>
            <a:spLocks noGrp="1"/>
          </p:cNvSpPr>
          <p:nvPr>
            <p:ph type="ftr" sz="quarter" idx="11"/>
          </p:nvPr>
        </p:nvSpPr>
        <p:spPr/>
        <p:txBody>
          <a:bodyPr/>
          <a:lstStyle/>
          <a:p>
            <a:r>
              <a:rPr lang="en-GB"/>
              <a:t>Luciano Orlandini - 460952</a:t>
            </a:r>
          </a:p>
        </p:txBody>
      </p:sp>
      <p:sp>
        <p:nvSpPr>
          <p:cNvPr id="7" name="Slide Number Placeholder 6">
            <a:extLst>
              <a:ext uri="{FF2B5EF4-FFF2-40B4-BE49-F238E27FC236}">
                <a16:creationId xmlns:a16="http://schemas.microsoft.com/office/drawing/2014/main" id="{AB98F708-B874-CDA8-F558-28C79E5BC8F2}"/>
              </a:ext>
            </a:extLst>
          </p:cNvPr>
          <p:cNvSpPr>
            <a:spLocks noGrp="1"/>
          </p:cNvSpPr>
          <p:nvPr>
            <p:ph type="sldNum" sz="quarter" idx="12"/>
          </p:nvPr>
        </p:nvSpPr>
        <p:spPr/>
        <p:txBody>
          <a:bodyPr/>
          <a:lstStyle/>
          <a:p>
            <a:fld id="{BA4D52E2-38DA-433F-84AA-549E7927032A}" type="slidenum">
              <a:rPr lang="en-GB" smtClean="0"/>
              <a:t>‹#›</a:t>
            </a:fld>
            <a:endParaRPr lang="en-GB"/>
          </a:p>
        </p:txBody>
      </p:sp>
    </p:spTree>
    <p:extLst>
      <p:ext uri="{BB962C8B-B14F-4D97-AF65-F5344CB8AC3E}">
        <p14:creationId xmlns:p14="http://schemas.microsoft.com/office/powerpoint/2010/main" val="639197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7EB43D-87E8-8BA1-D02F-0E442E61D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AA0F68C-962E-01D1-D1EE-255C24D14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46C1DE-91B5-6B18-1FCD-F67E7DE355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CD3E6-D5ED-4F5E-A6E7-2F552BA864C6}" type="datetime1">
              <a:rPr lang="en-GB" smtClean="0"/>
              <a:t>28/06/2022</a:t>
            </a:fld>
            <a:endParaRPr lang="en-GB"/>
          </a:p>
        </p:txBody>
      </p:sp>
      <p:sp>
        <p:nvSpPr>
          <p:cNvPr id="5" name="Footer Placeholder 4">
            <a:extLst>
              <a:ext uri="{FF2B5EF4-FFF2-40B4-BE49-F238E27FC236}">
                <a16:creationId xmlns:a16="http://schemas.microsoft.com/office/drawing/2014/main" id="{C83D9138-EBDD-813A-5FCB-7D10F0FEA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Luciano Orlandini - 460952</a:t>
            </a:r>
          </a:p>
        </p:txBody>
      </p:sp>
      <p:sp>
        <p:nvSpPr>
          <p:cNvPr id="6" name="Slide Number Placeholder 5">
            <a:extLst>
              <a:ext uri="{FF2B5EF4-FFF2-40B4-BE49-F238E27FC236}">
                <a16:creationId xmlns:a16="http://schemas.microsoft.com/office/drawing/2014/main" id="{F61E6FE4-8213-C176-978E-3DA292ED39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4D52E2-38DA-433F-84AA-549E7927032A}" type="slidenum">
              <a:rPr lang="en-GB" smtClean="0"/>
              <a:t>‹#›</a:t>
            </a:fld>
            <a:endParaRPr lang="en-GB"/>
          </a:p>
        </p:txBody>
      </p:sp>
    </p:spTree>
    <p:extLst>
      <p:ext uri="{BB962C8B-B14F-4D97-AF65-F5344CB8AC3E}">
        <p14:creationId xmlns:p14="http://schemas.microsoft.com/office/powerpoint/2010/main" val="450162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9.jpe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5.pn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8.jp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ED8D7F7-1319-8DAE-F424-1059F6EE43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77069" y="2702737"/>
            <a:ext cx="4704203" cy="1838454"/>
          </a:xfrm>
          <a:prstGeom prst="rect">
            <a:avLst/>
          </a:prstGeom>
        </p:spPr>
      </p:pic>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0400" y="2702736"/>
            <a:ext cx="3783399" cy="1838454"/>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0" y="572871"/>
            <a:ext cx="12192000" cy="1083374"/>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LED Input Detection for</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Gadget Board</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035301B-A6BA-80EF-A9A4-B3679FE3234D}"/>
              </a:ext>
            </a:extLst>
          </p:cNvPr>
          <p:cNvSpPr txBox="1"/>
          <p:nvPr/>
        </p:nvSpPr>
        <p:spPr>
          <a:xfrm>
            <a:off x="0" y="5531636"/>
            <a:ext cx="12192000" cy="646331"/>
          </a:xfrm>
          <a:prstGeom prst="rect">
            <a:avLst/>
          </a:prstGeom>
          <a:noFill/>
        </p:spPr>
        <p:txBody>
          <a:bodyPr wrap="square">
            <a:spAutoFit/>
          </a:bodyPr>
          <a:lstStyle/>
          <a:p>
            <a:pPr algn="ctr"/>
            <a:r>
              <a:rPr lang="en-GB" sz="1800" b="1" u="sng" dirty="0">
                <a:solidFill>
                  <a:srgbClr val="404040"/>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Luciano Regis Orlandini - 460952</a:t>
            </a:r>
            <a:endParaRPr lang="en-GB" b="1" u="sng" dirty="0">
              <a:solidFill>
                <a:srgbClr val="404040"/>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endParaRPr>
          </a:p>
          <a:p>
            <a:pPr algn="ctr"/>
            <a:r>
              <a:rPr lang="en-GB" b="1" u="sng" dirty="0">
                <a:solidFill>
                  <a:srgbClr val="404040"/>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rPr>
              <a:t>Applied Computer Science</a:t>
            </a:r>
            <a:endParaRPr lang="en-GB" sz="1800" b="1" u="sng" dirty="0">
              <a:solidFill>
                <a:srgbClr val="404040"/>
              </a:solidFill>
              <a:effectLst>
                <a:outerShdw blurRad="38100" dist="38100" dir="2700000" algn="tl">
                  <a:srgbClr val="000000">
                    <a:alpha val="43137"/>
                  </a:srgbClr>
                </a:outerShdw>
              </a:effectLst>
              <a:latin typeface="Cambria"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3633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241A82-E637-FFAE-1522-4A27C46586C7}"/>
              </a:ext>
            </a:extLst>
          </p:cNvPr>
          <p:cNvPicPr>
            <a:picLocks noChangeAspect="1"/>
          </p:cNvPicPr>
          <p:nvPr/>
        </p:nvPicPr>
        <p:blipFill rotWithShape="1">
          <a:blip r:embed="rId3">
            <a:extLst>
              <a:ext uri="{28A0092B-C50C-407E-A947-70E740481C1C}">
                <a14:useLocalDpi xmlns:a14="http://schemas.microsoft.com/office/drawing/2010/main" val="0"/>
              </a:ext>
            </a:extLst>
          </a:blip>
          <a:srcRect l="19353" t="9171" r="19877" b="5669"/>
          <a:stretch/>
        </p:blipFill>
        <p:spPr>
          <a:xfrm>
            <a:off x="464456" y="1898541"/>
            <a:ext cx="4726071" cy="4357304"/>
          </a:xfrm>
          <a:prstGeom prst="rect">
            <a:avLst/>
          </a:prstGeom>
        </p:spPr>
      </p:pic>
      <p:pic>
        <p:nvPicPr>
          <p:cNvPr id="19" name="Picture 18">
            <a:extLst>
              <a:ext uri="{FF2B5EF4-FFF2-40B4-BE49-F238E27FC236}">
                <a16:creationId xmlns:a16="http://schemas.microsoft.com/office/drawing/2014/main" id="{6CBDDF05-06AB-4FBA-F473-E73B1409F0AA}"/>
              </a:ext>
            </a:extLst>
          </p:cNvPr>
          <p:cNvPicPr>
            <a:picLocks noChangeAspect="1"/>
          </p:cNvPicPr>
          <p:nvPr/>
        </p:nvPicPr>
        <p:blipFill rotWithShape="1">
          <a:blip r:embed="rId4">
            <a:extLst>
              <a:ext uri="{28A0092B-C50C-407E-A947-70E740481C1C}">
                <a14:useLocalDpi xmlns:a14="http://schemas.microsoft.com/office/drawing/2010/main" val="0"/>
              </a:ext>
            </a:extLst>
          </a:blip>
          <a:srcRect l="22834" t="8560" b="5843"/>
          <a:stretch/>
        </p:blipFill>
        <p:spPr>
          <a:xfrm>
            <a:off x="5455600" y="1862776"/>
            <a:ext cx="6176697" cy="4398195"/>
          </a:xfrm>
          <a:prstGeom prst="rect">
            <a:avLst/>
          </a:prstGeom>
        </p:spPr>
      </p:pic>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chemeClr val="accent2">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chemeClr val="accent2">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2. Original System Analysis</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flipV="1">
            <a:off x="0" y="908998"/>
            <a:ext cx="12441000" cy="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10</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Initial Tests</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37555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Same touch, different readings</a:t>
            </a:r>
          </a:p>
        </p:txBody>
      </p:sp>
    </p:spTree>
    <p:extLst>
      <p:ext uri="{BB962C8B-B14F-4D97-AF65-F5344CB8AC3E}">
        <p14:creationId xmlns:p14="http://schemas.microsoft.com/office/powerpoint/2010/main" val="3761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F6488A-B6AA-D380-0256-200D9704B74D}"/>
              </a:ext>
            </a:extLst>
          </p:cNvPr>
          <p:cNvSpPr/>
          <p:nvPr/>
        </p:nvSpPr>
        <p:spPr>
          <a:xfrm>
            <a:off x="0" y="-1358"/>
            <a:ext cx="12211200" cy="910358"/>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B700128-008E-DF3A-64B2-2D395BD547CF}"/>
              </a:ext>
            </a:extLst>
          </p:cNvPr>
          <p:cNvSpPr/>
          <p:nvPr/>
        </p:nvSpPr>
        <p:spPr>
          <a:xfrm>
            <a:off x="-19200" y="6308998"/>
            <a:ext cx="12211200" cy="549001"/>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Index</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a:off x="0" y="63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11</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9" name="TextBox 18">
            <a:extLst>
              <a:ext uri="{FF2B5EF4-FFF2-40B4-BE49-F238E27FC236}">
                <a16:creationId xmlns:a16="http://schemas.microsoft.com/office/drawing/2014/main" id="{F61F6CEA-0783-ED31-2687-21DAED3E8602}"/>
              </a:ext>
            </a:extLst>
          </p:cNvPr>
          <p:cNvSpPr txBox="1"/>
          <p:nvPr/>
        </p:nvSpPr>
        <p:spPr>
          <a:xfrm>
            <a:off x="335999" y="975399"/>
            <a:ext cx="5760001" cy="5529719"/>
          </a:xfrm>
          <a:prstGeom prst="rect">
            <a:avLst/>
          </a:prstGeom>
          <a:noFill/>
        </p:spPr>
        <p:txBody>
          <a:bodyPr wrap="square">
            <a:spAutoFit/>
          </a:bodyPr>
          <a:lstStyle/>
          <a:p>
            <a:pPr marL="342900" indent="-342900">
              <a:spcAft>
                <a:spcPts val="800"/>
              </a:spcAft>
              <a:buFont typeface="+mj-lt"/>
              <a:buAutoNum type="arabicPeriod"/>
            </a:pPr>
            <a:r>
              <a:rPr lang="en-GB" b="1" u="sng"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Introduction</a:t>
            </a:r>
          </a:p>
          <a:p>
            <a:pPr marL="342900" indent="-342900">
              <a:spcAft>
                <a:spcPts val="800"/>
              </a:spcAft>
              <a:buFont typeface="+mj-lt"/>
              <a:buAutoNum type="arabicPeriod"/>
            </a:pPr>
            <a:endParaRPr lang="en-GB" sz="800" b="1"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Original System Analysis</a:t>
            </a:r>
          </a:p>
          <a:p>
            <a:pPr marL="342900" indent="-342900">
              <a:spcAft>
                <a:spcPts val="800"/>
              </a:spcAft>
              <a:buFont typeface="+mj-lt"/>
              <a:buAutoNum type="arabicPeriod"/>
            </a:pPr>
            <a:endParaRPr lang="en-GB" sz="800" b="1" u="sng" dirty="0">
              <a:solidFill>
                <a:schemeClr val="accent2"/>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rgbClr val="7030A0"/>
                </a:solidFill>
                <a:effectLst/>
                <a:latin typeface="Cambria" panose="02040503050406030204" pitchFamily="18" charset="0"/>
                <a:ea typeface="Cambria" panose="02040503050406030204" pitchFamily="18" charset="0"/>
                <a:cs typeface="Times New Roman" panose="02020603050405020304" pitchFamily="18" charset="0"/>
              </a:rPr>
              <a:t>Research</a:t>
            </a:r>
          </a:p>
          <a:p>
            <a:pPr marL="342900" indent="-342900">
              <a:spcAft>
                <a:spcPts val="800"/>
              </a:spcAft>
              <a:buFont typeface="+mj-lt"/>
              <a:buAutoNum type="arabicPeriod"/>
            </a:pPr>
            <a:endParaRPr lang="en-GB" sz="800" b="1" dirty="0">
              <a:solidFill>
                <a:srgbClr val="7030A0"/>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rgbClr val="C00000"/>
                </a:solidFill>
                <a:latin typeface="Cambria" panose="02040503050406030204" pitchFamily="18" charset="0"/>
                <a:ea typeface="Cambria" panose="02040503050406030204" pitchFamily="18" charset="0"/>
                <a:cs typeface="Times New Roman" panose="02020603050405020304" pitchFamily="18" charset="0"/>
              </a:rPr>
              <a:t>System Requirements</a:t>
            </a:r>
          </a:p>
          <a:p>
            <a:pPr marL="342900" indent="-342900">
              <a:spcAft>
                <a:spcPts val="800"/>
              </a:spcAft>
              <a:buFont typeface="+mj-lt"/>
              <a:buAutoNum type="arabicPeriod"/>
            </a:pPr>
            <a:endParaRPr lang="en-GB" sz="800" b="1" u="sng" dirty="0">
              <a:solidFill>
                <a:srgbClr val="C00000"/>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5"/>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Proof-Of-Concept</a:t>
            </a:r>
          </a:p>
          <a:p>
            <a:pPr marL="342900" indent="-342900">
              <a:spcAft>
                <a:spcPts val="800"/>
              </a:spcAft>
              <a:buFont typeface="+mj-lt"/>
              <a:buAutoNum type="arabicPeriod" startAt="5"/>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6"/>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Mobile Port</a:t>
            </a:r>
          </a:p>
          <a:p>
            <a:pPr marL="342900" indent="-342900">
              <a:spcAft>
                <a:spcPts val="800"/>
              </a:spcAft>
              <a:buFont typeface="+mj-lt"/>
              <a:buAutoNum type="arabicPeriod" startAt="6"/>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Conclusion</a:t>
            </a:r>
          </a:p>
          <a:p>
            <a:pPr marL="342900" indent="-342900">
              <a:spcAft>
                <a:spcPts val="800"/>
              </a:spcAft>
              <a:buFont typeface="+mj-lt"/>
              <a:buAutoNum type="arabicPeriod" startAt="7"/>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Recommendations</a:t>
            </a:r>
          </a:p>
          <a:p>
            <a:pPr marL="342900" indent="-342900">
              <a:spcAft>
                <a:spcPts val="800"/>
              </a:spcAft>
              <a:buFont typeface="+mj-lt"/>
              <a:buAutoNum type="arabicPeriod" startAt="7"/>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9"/>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Discussion</a:t>
            </a:r>
          </a:p>
          <a:p>
            <a:pPr marL="342900" indent="-342900">
              <a:spcAft>
                <a:spcPts val="800"/>
              </a:spcAft>
              <a:buFont typeface="+mj-lt"/>
              <a:buAutoNum type="arabicPeriod"/>
            </a:pPr>
            <a:endParaRPr lang="en-GB" sz="1400" b="1" u="sng" dirty="0">
              <a:solidFill>
                <a:srgbClr val="C0000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998085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7030A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rgbClr val="7030A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3. Research</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12</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Main Question</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3177631"/>
            <a:ext cx="11520000" cy="862737"/>
          </a:xfrm>
          <a:prstGeom prst="rect">
            <a:avLst/>
          </a:prstGeom>
          <a:noFill/>
        </p:spPr>
        <p:txBody>
          <a:bodyPr wrap="square">
            <a:spAutoFit/>
          </a:bodyPr>
          <a:lstStyle/>
          <a:p>
            <a:pPr>
              <a:lnSpc>
                <a:spcPct val="107000"/>
              </a:lnSpc>
              <a:spcAft>
                <a:spcPts val="800"/>
              </a:spcAft>
            </a:pPr>
            <a:r>
              <a:rPr lang="en-GB" sz="2400" b="1" dirty="0">
                <a:solidFill>
                  <a:schemeClr val="tx1">
                    <a:lumMod val="75000"/>
                    <a:lumOff val="25000"/>
                  </a:schemeClr>
                </a:solidFill>
                <a:effectLst/>
                <a:latin typeface="Cambria" panose="02040503050406030204" pitchFamily="18" charset="0"/>
                <a:ea typeface="Cambria" panose="02040503050406030204" pitchFamily="18" charset="0"/>
                <a:cs typeface="Times New Roman" panose="02020603050405020304" pitchFamily="18" charset="0"/>
              </a:rPr>
              <a:t>Is it feasible to use the output of the light detection capability of the LEDs within the Gadget Board, to detect when and where the LED matrix is being touched?</a:t>
            </a:r>
            <a:endParaRPr lang="en-GB" b="1" dirty="0">
              <a:solidFill>
                <a:schemeClr val="tx1">
                  <a:lumMod val="75000"/>
                  <a:lumOff val="25000"/>
                </a:schemeClr>
              </a:solidFill>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8596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C0000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rgbClr val="C0000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4. System Requirements</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13</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MoSCoW</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CCA59C1-B8EC-7606-B39B-E62E0681935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37042" y="2071923"/>
            <a:ext cx="8088798" cy="2464556"/>
          </a:xfrm>
          <a:prstGeom prst="rect">
            <a:avLst/>
          </a:prstGeom>
        </p:spPr>
      </p:pic>
      <p:sp>
        <p:nvSpPr>
          <p:cNvPr id="18" name="TextBox 17">
            <a:extLst>
              <a:ext uri="{FF2B5EF4-FFF2-40B4-BE49-F238E27FC236}">
                <a16:creationId xmlns:a16="http://schemas.microsoft.com/office/drawing/2014/main" id="{D3473EAB-CC6D-CB8F-F53D-EF32988B6B64}"/>
              </a:ext>
            </a:extLst>
          </p:cNvPr>
          <p:cNvSpPr txBox="1"/>
          <p:nvPr/>
        </p:nvSpPr>
        <p:spPr>
          <a:xfrm>
            <a:off x="9250840" y="1627642"/>
            <a:ext cx="2475000" cy="369332"/>
          </a:xfrm>
          <a:prstGeom prst="rect">
            <a:avLst/>
          </a:prstGeom>
          <a:noFill/>
        </p:spPr>
        <p:txBody>
          <a:bodyPr wrap="square">
            <a:spAutoFit/>
          </a:bodyPr>
          <a:lstStyle/>
          <a:p>
            <a:pPr algn="ctr">
              <a:spcAft>
                <a:spcPts val="800"/>
              </a:spcAft>
            </a:pPr>
            <a:r>
              <a:rPr lang="en-GB" b="1" dirty="0">
                <a:solidFill>
                  <a:srgbClr val="404040"/>
                </a:solidFill>
                <a:ea typeface="Cambria" panose="02040503050406030204" pitchFamily="18" charset="0"/>
                <a:cs typeface="Times New Roman" panose="02020603050405020304" pitchFamily="18" charset="0"/>
              </a:rPr>
              <a:t>Very Accurate</a:t>
            </a:r>
          </a:p>
        </p:txBody>
      </p:sp>
      <p:sp>
        <p:nvSpPr>
          <p:cNvPr id="19" name="TextBox 18">
            <a:extLst>
              <a:ext uri="{FF2B5EF4-FFF2-40B4-BE49-F238E27FC236}">
                <a16:creationId xmlns:a16="http://schemas.microsoft.com/office/drawing/2014/main" id="{12748DD1-04EB-E5ED-92D4-ACBA1C90DC46}"/>
              </a:ext>
            </a:extLst>
          </p:cNvPr>
          <p:cNvSpPr txBox="1"/>
          <p:nvPr/>
        </p:nvSpPr>
        <p:spPr>
          <a:xfrm>
            <a:off x="6460840" y="1627642"/>
            <a:ext cx="2475000" cy="369332"/>
          </a:xfrm>
          <a:prstGeom prst="rect">
            <a:avLst/>
          </a:prstGeom>
          <a:noFill/>
        </p:spPr>
        <p:txBody>
          <a:bodyPr wrap="square">
            <a:spAutoFit/>
          </a:bodyPr>
          <a:lstStyle/>
          <a:p>
            <a:pPr algn="ctr">
              <a:spcAft>
                <a:spcPts val="800"/>
              </a:spcAft>
            </a:pPr>
            <a:r>
              <a:rPr lang="en-GB" b="1" dirty="0">
                <a:solidFill>
                  <a:srgbClr val="404040"/>
                </a:solidFill>
                <a:ea typeface="Cambria" panose="02040503050406030204" pitchFamily="18" charset="0"/>
                <a:cs typeface="Times New Roman" panose="02020603050405020304" pitchFamily="18" charset="0"/>
              </a:rPr>
              <a:t>Accurate </a:t>
            </a:r>
          </a:p>
        </p:txBody>
      </p:sp>
      <p:sp>
        <p:nvSpPr>
          <p:cNvPr id="20" name="TextBox 19">
            <a:extLst>
              <a:ext uri="{FF2B5EF4-FFF2-40B4-BE49-F238E27FC236}">
                <a16:creationId xmlns:a16="http://schemas.microsoft.com/office/drawing/2014/main" id="{E02ED13C-5A91-E7D6-18F9-F86D2DA05BB0}"/>
              </a:ext>
            </a:extLst>
          </p:cNvPr>
          <p:cNvSpPr txBox="1"/>
          <p:nvPr/>
        </p:nvSpPr>
        <p:spPr>
          <a:xfrm>
            <a:off x="3637042" y="1627642"/>
            <a:ext cx="2475000" cy="369332"/>
          </a:xfrm>
          <a:prstGeom prst="rect">
            <a:avLst/>
          </a:prstGeom>
          <a:noFill/>
        </p:spPr>
        <p:txBody>
          <a:bodyPr wrap="square">
            <a:spAutoFit/>
          </a:bodyPr>
          <a:lstStyle/>
          <a:p>
            <a:pPr algn="ctr">
              <a:spcAft>
                <a:spcPts val="800"/>
              </a:spcAft>
            </a:pPr>
            <a:r>
              <a:rPr lang="en-GB" b="1" dirty="0">
                <a:solidFill>
                  <a:srgbClr val="404040"/>
                </a:solidFill>
                <a:ea typeface="Cambria" panose="02040503050406030204" pitchFamily="18" charset="0"/>
                <a:cs typeface="Times New Roman" panose="02020603050405020304" pitchFamily="18" charset="0"/>
              </a:rPr>
              <a:t>Semi-Accurate </a:t>
            </a:r>
          </a:p>
        </p:txBody>
      </p:sp>
      <p:sp>
        <p:nvSpPr>
          <p:cNvPr id="21" name="TextBox 20">
            <a:extLst>
              <a:ext uri="{FF2B5EF4-FFF2-40B4-BE49-F238E27FC236}">
                <a16:creationId xmlns:a16="http://schemas.microsoft.com/office/drawing/2014/main" id="{9A9B2762-46E4-43B2-9F6B-6436FB5165C4}"/>
              </a:ext>
            </a:extLst>
          </p:cNvPr>
          <p:cNvSpPr txBox="1"/>
          <p:nvPr/>
        </p:nvSpPr>
        <p:spPr>
          <a:xfrm>
            <a:off x="336000" y="1612697"/>
            <a:ext cx="3060000" cy="4833696"/>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Ø"/>
            </a:pPr>
            <a:r>
              <a:rPr lang="en-GB" b="1" u="sng" dirty="0">
                <a:solidFill>
                  <a:srgbClr val="404040"/>
                </a:solidFill>
                <a:ea typeface="Cambria" panose="02040503050406030204" pitchFamily="18" charset="0"/>
                <a:cs typeface="Times New Roman" panose="02020603050405020304" pitchFamily="18" charset="0"/>
              </a:rPr>
              <a:t>Accuracy</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3 levels</a:t>
            </a:r>
          </a:p>
          <a:p>
            <a:pPr>
              <a:lnSpc>
                <a:spcPct val="107000"/>
              </a:lnSpc>
              <a:spcAft>
                <a:spcPts val="800"/>
              </a:spcAft>
            </a:pPr>
            <a:endParaRPr lang="en-GB" sz="800" b="1" dirty="0">
              <a:solidFill>
                <a:srgbClr val="404040"/>
              </a:solidFill>
              <a:ea typeface="Cambria" panose="02040503050406030204" pitchFamily="18"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GB" b="1" u="sng" dirty="0">
                <a:solidFill>
                  <a:srgbClr val="404040"/>
                </a:solidFill>
                <a:ea typeface="Cambria" panose="02040503050406030204" pitchFamily="18" charset="0"/>
                <a:cs typeface="Times New Roman" panose="02020603050405020304" pitchFamily="18" charset="0"/>
              </a:rPr>
              <a:t>Data Gathering</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CSV</a:t>
            </a:r>
          </a:p>
          <a:p>
            <a:pPr marL="742950" lvl="1" indent="-285750">
              <a:lnSpc>
                <a:spcPct val="107000"/>
              </a:lnSpc>
              <a:spcAft>
                <a:spcPts val="800"/>
              </a:spcAft>
              <a:buFont typeface="Arial" panose="020B0604020202020204" pitchFamily="34" charset="0"/>
              <a:buChar char="•"/>
            </a:pPr>
            <a:endParaRPr lang="en-GB" sz="800" b="1" dirty="0">
              <a:solidFill>
                <a:srgbClr val="404040"/>
              </a:solidFill>
              <a:ea typeface="Cambria" panose="02040503050406030204" pitchFamily="18"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GB" b="1" u="sng" dirty="0">
                <a:solidFill>
                  <a:srgbClr val="404040"/>
                </a:solidFill>
                <a:ea typeface="Cambria" panose="02040503050406030204" pitchFamily="18" charset="0"/>
                <a:cs typeface="Times New Roman" panose="02020603050405020304" pitchFamily="18" charset="0"/>
              </a:rPr>
              <a:t>Hardware requirements</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Desktop computer</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Existing LED matrix</a:t>
            </a:r>
          </a:p>
          <a:p>
            <a:pPr marL="285750" indent="-285750">
              <a:lnSpc>
                <a:spcPct val="107000"/>
              </a:lnSpc>
              <a:spcAft>
                <a:spcPts val="800"/>
              </a:spcAft>
              <a:buFont typeface="Arial" panose="020B0604020202020204" pitchFamily="34" charset="0"/>
              <a:buChar char="•"/>
            </a:pPr>
            <a:endParaRPr lang="en-GB" sz="800" b="1" dirty="0">
              <a:solidFill>
                <a:srgbClr val="404040"/>
              </a:solidFill>
              <a:ea typeface="Cambria" panose="02040503050406030204" pitchFamily="18"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GB" b="1" u="sng" dirty="0">
                <a:solidFill>
                  <a:srgbClr val="404040"/>
                </a:solidFill>
                <a:ea typeface="Cambria" panose="02040503050406030204" pitchFamily="18" charset="0"/>
                <a:cs typeface="Times New Roman" panose="02020603050405020304" pitchFamily="18" charset="0"/>
              </a:rPr>
              <a:t>Software requirements</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Game playable</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Port to mobile</a:t>
            </a:r>
          </a:p>
        </p:txBody>
      </p:sp>
      <p:sp>
        <p:nvSpPr>
          <p:cNvPr id="22" name="TextBox 21">
            <a:extLst>
              <a:ext uri="{FF2B5EF4-FFF2-40B4-BE49-F238E27FC236}">
                <a16:creationId xmlns:a16="http://schemas.microsoft.com/office/drawing/2014/main" id="{4185F890-FB3A-E946-96F0-447127ADE8F4}"/>
              </a:ext>
            </a:extLst>
          </p:cNvPr>
          <p:cNvSpPr txBox="1"/>
          <p:nvPr/>
        </p:nvSpPr>
        <p:spPr>
          <a:xfrm>
            <a:off x="3575050" y="5110726"/>
            <a:ext cx="8191500" cy="369332"/>
          </a:xfrm>
          <a:prstGeom prst="rect">
            <a:avLst/>
          </a:prstGeom>
          <a:noFill/>
        </p:spPr>
        <p:txBody>
          <a:bodyPr wrap="square">
            <a:spAutoFit/>
          </a:bodyPr>
          <a:lstStyle/>
          <a:p>
            <a:r>
              <a:rPr lang="en-GB" dirty="0"/>
              <a:t>540</a:t>
            </a:r>
            <a:r>
              <a:rPr lang="LID4096" dirty="0"/>
              <a:t>,</a:t>
            </a:r>
            <a:r>
              <a:rPr lang="en-GB" dirty="0"/>
              <a:t>538</a:t>
            </a:r>
            <a:r>
              <a:rPr lang="LID4096" dirty="0"/>
              <a:t>,535,542,534,541</a:t>
            </a:r>
            <a:r>
              <a:rPr lang="en-GB" dirty="0"/>
              <a:t>,525,532,530 … 540,542,535,</a:t>
            </a:r>
            <a:r>
              <a:rPr lang="LID4096" dirty="0"/>
              <a:t>539,534,533,531,531,530,</a:t>
            </a:r>
            <a:r>
              <a:rPr lang="en-GB" dirty="0"/>
              <a:t>7</a:t>
            </a:r>
            <a:endParaRPr lang="LID4096" dirty="0"/>
          </a:p>
        </p:txBody>
      </p:sp>
    </p:spTree>
    <p:extLst>
      <p:ext uri="{BB962C8B-B14F-4D97-AF65-F5344CB8AC3E}">
        <p14:creationId xmlns:p14="http://schemas.microsoft.com/office/powerpoint/2010/main" val="133277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childTnLst>
                                </p:cTn>
                              </p:par>
                              <p:par>
                                <p:cTn id="21" presetID="53" presetClass="entr" presetSubtype="16" fill="hold" nodeType="withEffect">
                                  <p:stCondLst>
                                    <p:cond delay="100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1">
                                            <p:txEl>
                                              <p:pRg st="4" end="4"/>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F6488A-B6AA-D380-0256-200D9704B74D}"/>
              </a:ext>
            </a:extLst>
          </p:cNvPr>
          <p:cNvSpPr/>
          <p:nvPr/>
        </p:nvSpPr>
        <p:spPr>
          <a:xfrm>
            <a:off x="0" y="-1358"/>
            <a:ext cx="12211200" cy="910358"/>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B700128-008E-DF3A-64B2-2D395BD547CF}"/>
              </a:ext>
            </a:extLst>
          </p:cNvPr>
          <p:cNvSpPr/>
          <p:nvPr/>
        </p:nvSpPr>
        <p:spPr>
          <a:xfrm>
            <a:off x="-19200" y="6308998"/>
            <a:ext cx="12211200" cy="549001"/>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Index</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a:off x="0" y="63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14</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9" name="TextBox 18">
            <a:extLst>
              <a:ext uri="{FF2B5EF4-FFF2-40B4-BE49-F238E27FC236}">
                <a16:creationId xmlns:a16="http://schemas.microsoft.com/office/drawing/2014/main" id="{74342701-F1C9-F121-D9E0-57432D24389F}"/>
              </a:ext>
            </a:extLst>
          </p:cNvPr>
          <p:cNvSpPr txBox="1"/>
          <p:nvPr/>
        </p:nvSpPr>
        <p:spPr>
          <a:xfrm>
            <a:off x="335999" y="975399"/>
            <a:ext cx="5760001" cy="5529719"/>
          </a:xfrm>
          <a:prstGeom prst="rect">
            <a:avLst/>
          </a:prstGeom>
          <a:noFill/>
        </p:spPr>
        <p:txBody>
          <a:bodyPr wrap="square">
            <a:spAutoFit/>
          </a:bodyPr>
          <a:lstStyle/>
          <a:p>
            <a:pPr marL="342900" indent="-342900">
              <a:spcAft>
                <a:spcPts val="800"/>
              </a:spcAft>
              <a:buFont typeface="+mj-lt"/>
              <a:buAutoNum type="arabicPeriod"/>
            </a:pPr>
            <a:r>
              <a:rPr lang="en-GB" b="1" u="sng"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Introduction</a:t>
            </a:r>
          </a:p>
          <a:p>
            <a:pPr marL="342900" indent="-342900">
              <a:spcAft>
                <a:spcPts val="800"/>
              </a:spcAft>
              <a:buFont typeface="+mj-lt"/>
              <a:buAutoNum type="arabicPeriod"/>
            </a:pPr>
            <a:endParaRPr lang="en-GB" sz="800" b="1"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Original System Analysis</a:t>
            </a:r>
          </a:p>
          <a:p>
            <a:pPr marL="342900" indent="-342900">
              <a:spcAft>
                <a:spcPts val="800"/>
              </a:spcAft>
              <a:buFont typeface="+mj-lt"/>
              <a:buAutoNum type="arabicPeriod"/>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Research</a:t>
            </a:r>
          </a:p>
          <a:p>
            <a:pPr marL="342900" indent="-342900">
              <a:spcAft>
                <a:spcPts val="800"/>
              </a:spcAft>
              <a:buFont typeface="+mj-lt"/>
              <a:buAutoNum type="arabicPeriod"/>
            </a:pPr>
            <a:endParaRPr lang="en-GB" sz="800" b="1"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System Requirements</a:t>
            </a:r>
          </a:p>
          <a:p>
            <a:pPr marL="342900" indent="-342900">
              <a:spcAft>
                <a:spcPts val="800"/>
              </a:spcAft>
              <a:buFont typeface="+mj-lt"/>
              <a:buAutoNum type="arabicPeriod"/>
            </a:pPr>
            <a:endParaRPr lang="en-GB" sz="800" b="1" u="sng" dirty="0">
              <a:solidFill>
                <a:srgbClr val="C00000"/>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5"/>
            </a:pPr>
            <a:r>
              <a:rPr lang="en-GB" b="1" u="sng" dirty="0">
                <a:solidFill>
                  <a:srgbClr val="0CA58B"/>
                </a:solidFill>
                <a:latin typeface="Cambria" panose="02040503050406030204" pitchFamily="18" charset="0"/>
                <a:ea typeface="Cambria" panose="02040503050406030204" pitchFamily="18" charset="0"/>
                <a:cs typeface="Times New Roman" panose="02020603050405020304" pitchFamily="18" charset="0"/>
              </a:rPr>
              <a:t>Proof-Of-Concept</a:t>
            </a:r>
          </a:p>
          <a:p>
            <a:pPr marL="342900" indent="-342900">
              <a:spcAft>
                <a:spcPts val="800"/>
              </a:spcAft>
              <a:buFont typeface="+mj-lt"/>
              <a:buAutoNum type="arabicPeriod" startAt="5"/>
            </a:pPr>
            <a:endParaRPr lang="en-GB" sz="800" b="1" u="sng" dirty="0">
              <a:solidFill>
                <a:srgbClr val="0CA58B"/>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6"/>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Mobile Port</a:t>
            </a:r>
          </a:p>
          <a:p>
            <a:pPr marL="342900" indent="-342900">
              <a:spcAft>
                <a:spcPts val="800"/>
              </a:spcAft>
              <a:buFont typeface="+mj-lt"/>
              <a:buAutoNum type="arabicPeriod" startAt="6"/>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Conclusion</a:t>
            </a:r>
          </a:p>
          <a:p>
            <a:pPr marL="342900" indent="-342900">
              <a:spcAft>
                <a:spcPts val="800"/>
              </a:spcAft>
              <a:buFont typeface="+mj-lt"/>
              <a:buAutoNum type="arabicPeriod" startAt="7"/>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Recommendations</a:t>
            </a:r>
          </a:p>
          <a:p>
            <a:pPr marL="342900" indent="-342900">
              <a:spcAft>
                <a:spcPts val="800"/>
              </a:spcAft>
              <a:buFont typeface="+mj-lt"/>
              <a:buAutoNum type="arabicPeriod" startAt="7"/>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9"/>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Discussion</a:t>
            </a:r>
          </a:p>
          <a:p>
            <a:pPr marL="342900" indent="-342900">
              <a:spcAft>
                <a:spcPts val="800"/>
              </a:spcAft>
              <a:buFont typeface="+mj-lt"/>
              <a:buAutoNum type="arabicPeriod"/>
            </a:pPr>
            <a:endParaRPr lang="en-GB" sz="1400" b="1" u="sng" dirty="0">
              <a:solidFill>
                <a:srgbClr val="C0000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168307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5. Proof-Of-Concept</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15</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Development Framework</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37555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Step – Stage – Iteration </a:t>
            </a:r>
          </a:p>
        </p:txBody>
      </p:sp>
      <p:pic>
        <p:nvPicPr>
          <p:cNvPr id="8" name="Picture 7">
            <a:extLst>
              <a:ext uri="{FF2B5EF4-FFF2-40B4-BE49-F238E27FC236}">
                <a16:creationId xmlns:a16="http://schemas.microsoft.com/office/drawing/2014/main" id="{5FA30327-870A-07E9-F828-2CDF9880A2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7426" y="1332840"/>
            <a:ext cx="6751062" cy="4559706"/>
          </a:xfrm>
          <a:prstGeom prst="rect">
            <a:avLst/>
          </a:prstGeom>
        </p:spPr>
      </p:pic>
    </p:spTree>
    <p:extLst>
      <p:ext uri="{BB962C8B-B14F-4D97-AF65-F5344CB8AC3E}">
        <p14:creationId xmlns:p14="http://schemas.microsoft.com/office/powerpoint/2010/main" val="51998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5. Proof-Of-Concept</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16</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Test Suite</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117346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Four tests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Certify specific requirements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Aid in planning the program</a:t>
            </a:r>
          </a:p>
        </p:txBody>
      </p:sp>
      <p:graphicFrame>
        <p:nvGraphicFramePr>
          <p:cNvPr id="3" name="Table 2">
            <a:extLst>
              <a:ext uri="{FF2B5EF4-FFF2-40B4-BE49-F238E27FC236}">
                <a16:creationId xmlns:a16="http://schemas.microsoft.com/office/drawing/2014/main" id="{3F3C4A8B-A4E1-9E11-98D7-85EA872ADB17}"/>
              </a:ext>
            </a:extLst>
          </p:cNvPr>
          <p:cNvGraphicFramePr>
            <a:graphicFrameLocks noGrp="1"/>
          </p:cNvGraphicFramePr>
          <p:nvPr>
            <p:extLst>
              <p:ext uri="{D42A27DB-BD31-4B8C-83A1-F6EECF244321}">
                <p14:modId xmlns:p14="http://schemas.microsoft.com/office/powerpoint/2010/main" val="3925656785"/>
              </p:ext>
            </p:extLst>
          </p:nvPr>
        </p:nvGraphicFramePr>
        <p:xfrm>
          <a:off x="4170867" y="2768560"/>
          <a:ext cx="7200000" cy="2284050"/>
        </p:xfrm>
        <a:graphic>
          <a:graphicData uri="http://schemas.openxmlformats.org/drawingml/2006/table">
            <a:tbl>
              <a:tblPr firstRow="1" firstCol="1" bandRow="1">
                <a:tableStyleId>{E8034E78-7F5D-4C2E-B375-FC64B27BC917}</a:tableStyleId>
              </a:tblPr>
              <a:tblGrid>
                <a:gridCol w="1128394">
                  <a:extLst>
                    <a:ext uri="{9D8B030D-6E8A-4147-A177-3AD203B41FA5}">
                      <a16:colId xmlns:a16="http://schemas.microsoft.com/office/drawing/2014/main" val="2320398432"/>
                    </a:ext>
                  </a:extLst>
                </a:gridCol>
                <a:gridCol w="3035404">
                  <a:extLst>
                    <a:ext uri="{9D8B030D-6E8A-4147-A177-3AD203B41FA5}">
                      <a16:colId xmlns:a16="http://schemas.microsoft.com/office/drawing/2014/main" val="3108482195"/>
                    </a:ext>
                  </a:extLst>
                </a:gridCol>
                <a:gridCol w="3036202">
                  <a:extLst>
                    <a:ext uri="{9D8B030D-6E8A-4147-A177-3AD203B41FA5}">
                      <a16:colId xmlns:a16="http://schemas.microsoft.com/office/drawing/2014/main" val="456422511"/>
                    </a:ext>
                  </a:extLst>
                </a:gridCol>
              </a:tblGrid>
              <a:tr h="456810">
                <a:tc>
                  <a:txBody>
                    <a:bodyPr/>
                    <a:lstStyle/>
                    <a:p>
                      <a:pPr algn="ctr">
                        <a:lnSpc>
                          <a:spcPct val="107000"/>
                        </a:lnSpc>
                        <a:spcAft>
                          <a:spcPts val="800"/>
                        </a:spcAft>
                      </a:pPr>
                      <a:r>
                        <a:rPr lang="en-GB" sz="1400">
                          <a:effectLst/>
                        </a:rPr>
                        <a:t>TEST ID</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a:effectLst/>
                        </a:rPr>
                        <a:t>TEST NAME</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a:effectLst/>
                        </a:rPr>
                        <a:t>SYSTEM REQUIREMENT</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187876"/>
                  </a:ext>
                </a:extLst>
              </a:tr>
              <a:tr h="456810">
                <a:tc>
                  <a:txBody>
                    <a:bodyPr/>
                    <a:lstStyle/>
                    <a:p>
                      <a:pPr algn="ctr">
                        <a:lnSpc>
                          <a:spcPct val="107000"/>
                        </a:lnSpc>
                        <a:spcAft>
                          <a:spcPts val="800"/>
                        </a:spcAft>
                      </a:pPr>
                      <a:r>
                        <a:rPr lang="en-GB" sz="1400">
                          <a:solidFill>
                            <a:sysClr val="windowText" lastClr="000000"/>
                          </a:solidFill>
                          <a:effectLst/>
                        </a:rPr>
                        <a:t>T-01</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a:solidFill>
                            <a:sysClr val="windowText" lastClr="000000"/>
                          </a:solidFill>
                          <a:effectLst/>
                        </a:rPr>
                        <a:t>Game Round Generation</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a:solidFill>
                            <a:sysClr val="windowText" lastClr="000000"/>
                          </a:solidFill>
                          <a:effectLst/>
                        </a:rPr>
                        <a:t>--</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82612420"/>
                  </a:ext>
                </a:extLst>
              </a:tr>
              <a:tr h="456810">
                <a:tc>
                  <a:txBody>
                    <a:bodyPr/>
                    <a:lstStyle/>
                    <a:p>
                      <a:pPr algn="ctr">
                        <a:lnSpc>
                          <a:spcPct val="107000"/>
                        </a:lnSpc>
                        <a:spcAft>
                          <a:spcPts val="800"/>
                        </a:spcAft>
                      </a:pPr>
                      <a:r>
                        <a:rPr lang="en-GB" sz="1400">
                          <a:solidFill>
                            <a:sysClr val="windowText" lastClr="000000"/>
                          </a:solidFill>
                          <a:effectLst/>
                        </a:rPr>
                        <a:t>T-02</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a:solidFill>
                            <a:sysClr val="windowText" lastClr="000000"/>
                          </a:solidFill>
                          <a:effectLst/>
                        </a:rPr>
                        <a:t>Labelled Data Gathering</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a:solidFill>
                            <a:sysClr val="windowText" lastClr="000000"/>
                          </a:solidFill>
                          <a:effectLst/>
                        </a:rPr>
                        <a:t>M-03</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2185573"/>
                  </a:ext>
                </a:extLst>
              </a:tr>
              <a:tr h="456810">
                <a:tc>
                  <a:txBody>
                    <a:bodyPr/>
                    <a:lstStyle/>
                    <a:p>
                      <a:pPr algn="ctr">
                        <a:lnSpc>
                          <a:spcPct val="107000"/>
                        </a:lnSpc>
                        <a:spcAft>
                          <a:spcPts val="800"/>
                        </a:spcAft>
                      </a:pPr>
                      <a:r>
                        <a:rPr lang="en-GB" sz="1400">
                          <a:solidFill>
                            <a:sysClr val="windowText" lastClr="000000"/>
                          </a:solidFill>
                          <a:effectLst/>
                        </a:rPr>
                        <a:t>T-03</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dirty="0">
                          <a:solidFill>
                            <a:sysClr val="windowText" lastClr="000000"/>
                          </a:solidFill>
                          <a:effectLst/>
                        </a:rPr>
                        <a:t>Model Accuracy</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dirty="0">
                          <a:solidFill>
                            <a:sysClr val="windowText" lastClr="000000"/>
                          </a:solidFill>
                          <a:effectLst/>
                        </a:rPr>
                        <a:t>M-01 / S-01</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6997608"/>
                  </a:ext>
                </a:extLst>
              </a:tr>
              <a:tr h="456810">
                <a:tc>
                  <a:txBody>
                    <a:bodyPr/>
                    <a:lstStyle/>
                    <a:p>
                      <a:pPr algn="ctr">
                        <a:lnSpc>
                          <a:spcPct val="107000"/>
                        </a:lnSpc>
                        <a:spcAft>
                          <a:spcPts val="800"/>
                        </a:spcAft>
                      </a:pPr>
                      <a:r>
                        <a:rPr lang="en-GB" sz="1400">
                          <a:solidFill>
                            <a:sysClr val="windowText" lastClr="000000"/>
                          </a:solidFill>
                          <a:effectLst/>
                        </a:rPr>
                        <a:t>T-04</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a:solidFill>
                            <a:sysClr val="windowText" lastClr="000000"/>
                          </a:solidFill>
                          <a:effectLst/>
                        </a:rPr>
                        <a:t>Model Speed</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GB" sz="1400" dirty="0">
                          <a:solidFill>
                            <a:sysClr val="windowText" lastClr="000000"/>
                          </a:solidFill>
                          <a:effectLst/>
                        </a:rPr>
                        <a:t>M-02 / S-02</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41815146"/>
                  </a:ext>
                </a:extLst>
              </a:tr>
            </a:tbl>
          </a:graphicData>
        </a:graphic>
      </p:graphicFrame>
    </p:spTree>
    <p:extLst>
      <p:ext uri="{BB962C8B-B14F-4D97-AF65-F5344CB8AC3E}">
        <p14:creationId xmlns:p14="http://schemas.microsoft.com/office/powerpoint/2010/main" val="1038366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5. Proof-Of-Concept</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17</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Design</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157241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Step I: Data Gathering</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Step II: Model Training &amp; Validating</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Step III: Testing on Gadget Board</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Step IV: Stage Review  </a:t>
            </a:r>
          </a:p>
        </p:txBody>
      </p:sp>
      <p:pic>
        <p:nvPicPr>
          <p:cNvPr id="8" name="Picture 7">
            <a:extLst>
              <a:ext uri="{FF2B5EF4-FFF2-40B4-BE49-F238E27FC236}">
                <a16:creationId xmlns:a16="http://schemas.microsoft.com/office/drawing/2014/main" id="{D2A2637B-3FCC-DAA2-A261-11EAD46C32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1000" y="2386761"/>
            <a:ext cx="2900614" cy="2900614"/>
          </a:xfrm>
          <a:prstGeom prst="rect">
            <a:avLst/>
          </a:prstGeom>
        </p:spPr>
      </p:pic>
      <p:pic>
        <p:nvPicPr>
          <p:cNvPr id="10" name="Picture 9">
            <a:extLst>
              <a:ext uri="{FF2B5EF4-FFF2-40B4-BE49-F238E27FC236}">
                <a16:creationId xmlns:a16="http://schemas.microsoft.com/office/drawing/2014/main" id="{238DC23E-D2CF-18E3-DBC0-83A3100ADF7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63881" y="2390888"/>
            <a:ext cx="2951758" cy="2892360"/>
          </a:xfrm>
          <a:prstGeom prst="rect">
            <a:avLst/>
          </a:prstGeom>
        </p:spPr>
      </p:pic>
      <p:sp>
        <p:nvSpPr>
          <p:cNvPr id="18" name="TextBox 17">
            <a:extLst>
              <a:ext uri="{FF2B5EF4-FFF2-40B4-BE49-F238E27FC236}">
                <a16:creationId xmlns:a16="http://schemas.microsoft.com/office/drawing/2014/main" id="{49422BD4-451E-2B5E-72BC-768BF038C240}"/>
              </a:ext>
            </a:extLst>
          </p:cNvPr>
          <p:cNvSpPr txBox="1"/>
          <p:nvPr/>
        </p:nvSpPr>
        <p:spPr>
          <a:xfrm>
            <a:off x="5107775" y="1930622"/>
            <a:ext cx="2475000" cy="369332"/>
          </a:xfrm>
          <a:prstGeom prst="rect">
            <a:avLst/>
          </a:prstGeom>
          <a:noFill/>
        </p:spPr>
        <p:txBody>
          <a:bodyPr wrap="square">
            <a:spAutoFit/>
          </a:bodyPr>
          <a:lstStyle/>
          <a:p>
            <a:pPr algn="ctr">
              <a:spcAft>
                <a:spcPts val="800"/>
              </a:spcAft>
            </a:pPr>
            <a:r>
              <a:rPr lang="en-GB" b="1" dirty="0">
                <a:solidFill>
                  <a:srgbClr val="404040"/>
                </a:solidFill>
                <a:ea typeface="Cambria" panose="02040503050406030204" pitchFamily="18" charset="0"/>
                <a:cs typeface="Times New Roman" panose="02020603050405020304" pitchFamily="18" charset="0"/>
              </a:rPr>
              <a:t>Step I</a:t>
            </a:r>
          </a:p>
        </p:txBody>
      </p:sp>
      <p:sp>
        <p:nvSpPr>
          <p:cNvPr id="19" name="TextBox 18">
            <a:extLst>
              <a:ext uri="{FF2B5EF4-FFF2-40B4-BE49-F238E27FC236}">
                <a16:creationId xmlns:a16="http://schemas.microsoft.com/office/drawing/2014/main" id="{4D16FCDD-F70B-6CB1-BFE6-BF3559088E86}"/>
              </a:ext>
            </a:extLst>
          </p:cNvPr>
          <p:cNvSpPr txBox="1"/>
          <p:nvPr/>
        </p:nvSpPr>
        <p:spPr>
          <a:xfrm>
            <a:off x="8302260" y="1930622"/>
            <a:ext cx="2475000" cy="369332"/>
          </a:xfrm>
          <a:prstGeom prst="rect">
            <a:avLst/>
          </a:prstGeom>
          <a:noFill/>
        </p:spPr>
        <p:txBody>
          <a:bodyPr wrap="square">
            <a:spAutoFit/>
          </a:bodyPr>
          <a:lstStyle/>
          <a:p>
            <a:pPr algn="ctr">
              <a:spcAft>
                <a:spcPts val="800"/>
              </a:spcAft>
            </a:pPr>
            <a:r>
              <a:rPr lang="en-GB" b="1" dirty="0">
                <a:solidFill>
                  <a:srgbClr val="404040"/>
                </a:solidFill>
                <a:ea typeface="Cambria" panose="02040503050406030204" pitchFamily="18" charset="0"/>
                <a:cs typeface="Times New Roman" panose="02020603050405020304" pitchFamily="18" charset="0"/>
              </a:rPr>
              <a:t>Step II </a:t>
            </a:r>
          </a:p>
        </p:txBody>
      </p:sp>
      <p:sp>
        <p:nvSpPr>
          <p:cNvPr id="21" name="TextBox 20">
            <a:extLst>
              <a:ext uri="{FF2B5EF4-FFF2-40B4-BE49-F238E27FC236}">
                <a16:creationId xmlns:a16="http://schemas.microsoft.com/office/drawing/2014/main" id="{EBD4A75F-2CCF-0EB7-B7E2-DECB1BC734A8}"/>
              </a:ext>
            </a:extLst>
          </p:cNvPr>
          <p:cNvSpPr txBox="1"/>
          <p:nvPr/>
        </p:nvSpPr>
        <p:spPr>
          <a:xfrm>
            <a:off x="6576060" y="1930156"/>
            <a:ext cx="729996" cy="369332"/>
          </a:xfrm>
          <a:prstGeom prst="rect">
            <a:avLst/>
          </a:prstGeom>
          <a:noFill/>
        </p:spPr>
        <p:txBody>
          <a:bodyPr wrap="square">
            <a:spAutoFit/>
          </a:bodyPr>
          <a:lstStyle/>
          <a:p>
            <a:r>
              <a:rPr lang="en-GB" b="1" dirty="0">
                <a:solidFill>
                  <a:srgbClr val="404040"/>
                </a:solidFill>
                <a:ea typeface="Cambria" panose="02040503050406030204" pitchFamily="18" charset="0"/>
                <a:cs typeface="Times New Roman" panose="02020603050405020304" pitchFamily="18" charset="0"/>
              </a:rPr>
              <a:t>&amp; III </a:t>
            </a:r>
            <a:endParaRPr lang="LID4096" dirty="0"/>
          </a:p>
        </p:txBody>
      </p:sp>
    </p:spTree>
    <p:extLst>
      <p:ext uri="{BB962C8B-B14F-4D97-AF65-F5344CB8AC3E}">
        <p14:creationId xmlns:p14="http://schemas.microsoft.com/office/powerpoint/2010/main" val="102455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1" presetClass="entr" presetSubtype="0" fill="hold" nodeType="with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5. Proof-Of-Concept</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7"/>
            <a:ext cx="12486000" cy="2"/>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18</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Results</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117346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1</a:t>
            </a:r>
            <a:r>
              <a:rPr lang="en-GB" b="1" baseline="30000" dirty="0">
                <a:solidFill>
                  <a:srgbClr val="404040"/>
                </a:solidFill>
                <a:ea typeface="Cambria" panose="02040503050406030204" pitchFamily="18" charset="0"/>
                <a:cs typeface="Times New Roman" panose="02020603050405020304" pitchFamily="18" charset="0"/>
              </a:rPr>
              <a:t>st</a:t>
            </a:r>
            <a:r>
              <a:rPr lang="en-GB" b="1" dirty="0">
                <a:solidFill>
                  <a:srgbClr val="404040"/>
                </a:solidFill>
                <a:ea typeface="Cambria" panose="02040503050406030204" pitchFamily="18" charset="0"/>
                <a:cs typeface="Times New Roman" panose="02020603050405020304" pitchFamily="18" charset="0"/>
              </a:rPr>
              <a:t> Iteration</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Naïve Bayes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Confusion Matrix</a:t>
            </a:r>
          </a:p>
        </p:txBody>
      </p:sp>
      <p:graphicFrame>
        <p:nvGraphicFramePr>
          <p:cNvPr id="3" name="Table 2">
            <a:extLst>
              <a:ext uri="{FF2B5EF4-FFF2-40B4-BE49-F238E27FC236}">
                <a16:creationId xmlns:a16="http://schemas.microsoft.com/office/drawing/2014/main" id="{228410CD-BFB7-3752-5BBD-E68A3AD34652}"/>
              </a:ext>
            </a:extLst>
          </p:cNvPr>
          <p:cNvGraphicFramePr>
            <a:graphicFrameLocks noGrp="1"/>
          </p:cNvGraphicFramePr>
          <p:nvPr>
            <p:extLst>
              <p:ext uri="{D42A27DB-BD31-4B8C-83A1-F6EECF244321}">
                <p14:modId xmlns:p14="http://schemas.microsoft.com/office/powerpoint/2010/main" val="4046316210"/>
              </p:ext>
            </p:extLst>
          </p:nvPr>
        </p:nvGraphicFramePr>
        <p:xfrm>
          <a:off x="3575051" y="1432477"/>
          <a:ext cx="8177228" cy="1312545"/>
        </p:xfrm>
        <a:graphic>
          <a:graphicData uri="http://schemas.openxmlformats.org/drawingml/2006/table">
            <a:tbl>
              <a:tblPr firstRow="1" firstCol="1" bandRow="1">
                <a:tableStyleId>{E8034E78-7F5D-4C2E-B375-FC64B27BC917}</a:tableStyleId>
              </a:tblPr>
              <a:tblGrid>
                <a:gridCol w="857606">
                  <a:extLst>
                    <a:ext uri="{9D8B030D-6E8A-4147-A177-3AD203B41FA5}">
                      <a16:colId xmlns:a16="http://schemas.microsoft.com/office/drawing/2014/main" val="4106529095"/>
                    </a:ext>
                  </a:extLst>
                </a:gridCol>
                <a:gridCol w="1960512">
                  <a:extLst>
                    <a:ext uri="{9D8B030D-6E8A-4147-A177-3AD203B41FA5}">
                      <a16:colId xmlns:a16="http://schemas.microsoft.com/office/drawing/2014/main" val="3485665479"/>
                    </a:ext>
                  </a:extLst>
                </a:gridCol>
                <a:gridCol w="1786370">
                  <a:extLst>
                    <a:ext uri="{9D8B030D-6E8A-4147-A177-3AD203B41FA5}">
                      <a16:colId xmlns:a16="http://schemas.microsoft.com/office/drawing/2014/main" val="2435660483"/>
                    </a:ext>
                  </a:extLst>
                </a:gridCol>
                <a:gridCol w="1786370">
                  <a:extLst>
                    <a:ext uri="{9D8B030D-6E8A-4147-A177-3AD203B41FA5}">
                      <a16:colId xmlns:a16="http://schemas.microsoft.com/office/drawing/2014/main" val="4244797283"/>
                    </a:ext>
                  </a:extLst>
                </a:gridCol>
                <a:gridCol w="1786370">
                  <a:extLst>
                    <a:ext uri="{9D8B030D-6E8A-4147-A177-3AD203B41FA5}">
                      <a16:colId xmlns:a16="http://schemas.microsoft.com/office/drawing/2014/main" val="1398699063"/>
                    </a:ext>
                  </a:extLst>
                </a:gridCol>
              </a:tblGrid>
              <a:tr h="269875">
                <a:tc>
                  <a:txBody>
                    <a:bodyPr/>
                    <a:lstStyle/>
                    <a:p>
                      <a:pPr algn="ctr">
                        <a:spcAft>
                          <a:spcPts val="600"/>
                        </a:spcAft>
                      </a:pPr>
                      <a:r>
                        <a:rPr lang="en-GB" sz="1400">
                          <a:effectLst/>
                        </a:rPr>
                        <a:t>STAGE</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CERTIFIED</a:t>
                      </a:r>
                    </a:p>
                    <a:p>
                      <a:pPr algn="ctr">
                        <a:spcAft>
                          <a:spcPts val="600"/>
                        </a:spcAft>
                      </a:pPr>
                      <a:r>
                        <a:rPr lang="en-GB" sz="1400" dirty="0">
                          <a:effectLst/>
                        </a:rPr>
                        <a:t>REQUIREMENTS</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TEST DATA</a:t>
                      </a:r>
                    </a:p>
                    <a:p>
                      <a:pPr algn="ctr">
                        <a:spcAft>
                          <a:spcPts val="600"/>
                        </a:spcAft>
                      </a:pPr>
                      <a:r>
                        <a:rPr lang="en-GB" sz="1400" dirty="0">
                          <a:effectLst/>
                        </a:rPr>
                        <a:t>ACCURACY (%)</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REAL LIFE</a:t>
                      </a:r>
                    </a:p>
                    <a:p>
                      <a:pPr algn="ctr">
                        <a:spcAft>
                          <a:spcPts val="600"/>
                        </a:spcAft>
                      </a:pPr>
                      <a:r>
                        <a:rPr lang="en-GB" sz="1400" dirty="0">
                          <a:effectLst/>
                        </a:rPr>
                        <a:t>ACCURACY (%)</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GAME PLAYABLE DURING STEP III?</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1214598"/>
                  </a:ext>
                </a:extLst>
              </a:tr>
              <a:tr h="269875">
                <a:tc>
                  <a:txBody>
                    <a:bodyPr/>
                    <a:lstStyle/>
                    <a:p>
                      <a:pPr algn="ctr">
                        <a:spcAft>
                          <a:spcPts val="600"/>
                        </a:spcAft>
                      </a:pPr>
                      <a:r>
                        <a:rPr lang="en-GB" sz="1400">
                          <a:solidFill>
                            <a:sysClr val="windowText" lastClr="000000"/>
                          </a:solidFill>
                          <a:effectLst/>
                        </a:rPr>
                        <a:t>1</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rgbClr val="00B050"/>
                          </a:solidFill>
                          <a:effectLst/>
                        </a:rPr>
                        <a:t>T-01</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00B050"/>
                          </a:solidFill>
                          <a:effectLst/>
                        </a:rPr>
                        <a:t>T-02</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FF0000"/>
                          </a:solidFill>
                          <a:effectLst/>
                        </a:rPr>
                        <a:t>T-03</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FF0000"/>
                          </a:solidFill>
                          <a:effectLst/>
                        </a:rPr>
                        <a:t>T-04</a:t>
                      </a:r>
                      <a:endParaRPr lang="en-GB"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rPr>
                        <a:t>77</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~80</a:t>
                      </a:r>
                    </a:p>
                  </a:txBody>
                  <a:tcPr marL="68580" marR="68580" marT="0" marB="0" anchor="ctr"/>
                </a:tc>
                <a:tc>
                  <a:txBody>
                    <a:bodyPr/>
                    <a:lstStyle/>
                    <a:p>
                      <a:pPr algn="ctr">
                        <a:spcAft>
                          <a:spcPts val="600"/>
                        </a:spcAft>
                      </a:pPr>
                      <a:r>
                        <a:rPr lang="en-GB" sz="1400" dirty="0">
                          <a:solidFill>
                            <a:sysClr val="windowText" lastClr="000000"/>
                          </a:solidFill>
                          <a:effectLst/>
                        </a:rPr>
                        <a:t>No</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53798965"/>
                  </a:ext>
                </a:extLst>
              </a:tr>
              <a:tr h="269875">
                <a:tc>
                  <a:txBody>
                    <a:bodyPr/>
                    <a:lstStyle/>
                    <a:p>
                      <a:pPr algn="ctr">
                        <a:spcAft>
                          <a:spcPts val="600"/>
                        </a:spcAft>
                      </a:pPr>
                      <a:r>
                        <a:rPr lang="en-GB" sz="1400">
                          <a:solidFill>
                            <a:sysClr val="windowText" lastClr="000000"/>
                          </a:solidFill>
                          <a:effectLst/>
                        </a:rPr>
                        <a:t>2</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rgbClr val="00B050"/>
                          </a:solidFill>
                          <a:effectLst/>
                        </a:rPr>
                        <a:t>T-01</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00B050"/>
                          </a:solidFill>
                          <a:effectLst/>
                        </a:rPr>
                        <a:t>T-02</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FF0000"/>
                          </a:solidFill>
                          <a:effectLst/>
                        </a:rPr>
                        <a:t>T-03</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FF0000"/>
                          </a:solidFill>
                          <a:effectLst/>
                        </a:rPr>
                        <a:t>T-04</a:t>
                      </a:r>
                      <a:endParaRPr lang="en-GB"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rPr>
                        <a:t>3</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nchor="ctr"/>
                </a:tc>
                <a:tc>
                  <a:txBody>
                    <a:bodyPr/>
                    <a:lstStyle/>
                    <a:p>
                      <a:pPr algn="ctr">
                        <a:spcAft>
                          <a:spcPts val="600"/>
                        </a:spcAft>
                      </a:pPr>
                      <a:r>
                        <a:rPr lang="en-GB" sz="1400" dirty="0">
                          <a:solidFill>
                            <a:sysClr val="windowText" lastClr="000000"/>
                          </a:solidFill>
                          <a:effectLst/>
                        </a:rPr>
                        <a:t>No</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19834092"/>
                  </a:ext>
                </a:extLst>
              </a:tr>
              <a:tr h="269875">
                <a:tc>
                  <a:txBody>
                    <a:bodyPr/>
                    <a:lstStyle/>
                    <a:p>
                      <a:pPr algn="ctr">
                        <a:spcAft>
                          <a:spcPts val="600"/>
                        </a:spcAft>
                      </a:pPr>
                      <a:r>
                        <a:rPr lang="en-GB" sz="1400">
                          <a:solidFill>
                            <a:sysClr val="windowText" lastClr="000000"/>
                          </a:solidFill>
                          <a:effectLst/>
                        </a:rPr>
                        <a:t>3</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rgbClr val="00B050"/>
                          </a:solidFill>
                          <a:effectLst/>
                        </a:rPr>
                        <a:t>T-01</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FF0000"/>
                          </a:solidFill>
                          <a:effectLst/>
                        </a:rPr>
                        <a:t>T-02</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FF0000"/>
                          </a:solidFill>
                          <a:effectLst/>
                        </a:rPr>
                        <a:t>T-03</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FF0000"/>
                          </a:solidFill>
                          <a:effectLst/>
                        </a:rPr>
                        <a:t>T-04</a:t>
                      </a:r>
                      <a:endParaRPr lang="en-GB"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rPr>
                        <a:t>--</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nchor="ctr"/>
                </a:tc>
                <a:tc>
                  <a:txBody>
                    <a:bodyPr/>
                    <a:lstStyle/>
                    <a:p>
                      <a:pPr algn="ctr">
                        <a:spcAft>
                          <a:spcPts val="600"/>
                        </a:spcAft>
                      </a:pPr>
                      <a:r>
                        <a:rPr lang="en-GB" sz="1400" dirty="0">
                          <a:solidFill>
                            <a:sysClr val="windowText" lastClr="000000"/>
                          </a:solidFill>
                          <a:effectLst/>
                        </a:rPr>
                        <a:t>--</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4173923"/>
                  </a:ext>
                </a:extLst>
              </a:tr>
            </a:tbl>
          </a:graphicData>
        </a:graphic>
      </p:graphicFrame>
      <p:sp>
        <p:nvSpPr>
          <p:cNvPr id="23" name="TextBox 22">
            <a:extLst>
              <a:ext uri="{FF2B5EF4-FFF2-40B4-BE49-F238E27FC236}">
                <a16:creationId xmlns:a16="http://schemas.microsoft.com/office/drawing/2014/main" id="{05DA6DFD-2E9A-6EF7-09F5-72198AA9D85E}"/>
              </a:ext>
            </a:extLst>
          </p:cNvPr>
          <p:cNvSpPr txBox="1"/>
          <p:nvPr/>
        </p:nvSpPr>
        <p:spPr>
          <a:xfrm>
            <a:off x="6443164" y="963144"/>
            <a:ext cx="2430000" cy="369332"/>
          </a:xfrm>
          <a:prstGeom prst="rect">
            <a:avLst/>
          </a:prstGeom>
          <a:noFill/>
        </p:spPr>
        <p:txBody>
          <a:bodyPr wrap="square">
            <a:spAutoFit/>
          </a:bodyPr>
          <a:lstStyle/>
          <a:p>
            <a:pPr algn="ctr">
              <a:spcAft>
                <a:spcPts val="800"/>
              </a:spcAft>
            </a:pPr>
            <a:r>
              <a:rPr lang="en-GB" b="1" dirty="0">
                <a:solidFill>
                  <a:srgbClr val="404040"/>
                </a:solidFill>
                <a:ea typeface="Cambria" panose="02040503050406030204" pitchFamily="18" charset="0"/>
                <a:cs typeface="Times New Roman" panose="02020603050405020304" pitchFamily="18" charset="0"/>
              </a:rPr>
              <a:t>Naïve Bayes</a:t>
            </a:r>
          </a:p>
        </p:txBody>
      </p:sp>
      <p:pic>
        <p:nvPicPr>
          <p:cNvPr id="25" name="Picture 24">
            <a:extLst>
              <a:ext uri="{FF2B5EF4-FFF2-40B4-BE49-F238E27FC236}">
                <a16:creationId xmlns:a16="http://schemas.microsoft.com/office/drawing/2014/main" id="{4A00254A-50BC-67EE-9CE0-AABF670891D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17864" y="2931987"/>
            <a:ext cx="4050000" cy="3312585"/>
          </a:xfrm>
          <a:prstGeom prst="rect">
            <a:avLst/>
          </a:prstGeom>
          <a:noFill/>
          <a:ln>
            <a:noFill/>
          </a:ln>
        </p:spPr>
      </p:pic>
    </p:spTree>
    <p:extLst>
      <p:ext uri="{BB962C8B-B14F-4D97-AF65-F5344CB8AC3E}">
        <p14:creationId xmlns:p14="http://schemas.microsoft.com/office/powerpoint/2010/main" val="385760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5. Proof-Of-Concept</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7"/>
            <a:ext cx="12486000" cy="2"/>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19</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graphicFrame>
        <p:nvGraphicFramePr>
          <p:cNvPr id="8" name="Table 7">
            <a:extLst>
              <a:ext uri="{FF2B5EF4-FFF2-40B4-BE49-F238E27FC236}">
                <a16:creationId xmlns:a16="http://schemas.microsoft.com/office/drawing/2014/main" id="{85AA4C67-6CC7-4E59-7BCE-3C64C3D75B86}"/>
              </a:ext>
            </a:extLst>
          </p:cNvPr>
          <p:cNvGraphicFramePr>
            <a:graphicFrameLocks noGrp="1"/>
          </p:cNvGraphicFramePr>
          <p:nvPr>
            <p:extLst>
              <p:ext uri="{D42A27DB-BD31-4B8C-83A1-F6EECF244321}">
                <p14:modId xmlns:p14="http://schemas.microsoft.com/office/powerpoint/2010/main" val="1141347977"/>
              </p:ext>
            </p:extLst>
          </p:nvPr>
        </p:nvGraphicFramePr>
        <p:xfrm>
          <a:off x="3575049" y="1438543"/>
          <a:ext cx="8185148" cy="1312545"/>
        </p:xfrm>
        <a:graphic>
          <a:graphicData uri="http://schemas.openxmlformats.org/drawingml/2006/table">
            <a:tbl>
              <a:tblPr firstRow="1" firstCol="1" bandRow="1">
                <a:tableStyleId>{E8034E78-7F5D-4C2E-B375-FC64B27BC917}</a:tableStyleId>
              </a:tblPr>
              <a:tblGrid>
                <a:gridCol w="835387">
                  <a:extLst>
                    <a:ext uri="{9D8B030D-6E8A-4147-A177-3AD203B41FA5}">
                      <a16:colId xmlns:a16="http://schemas.microsoft.com/office/drawing/2014/main" val="3214005276"/>
                    </a:ext>
                  </a:extLst>
                </a:gridCol>
                <a:gridCol w="1872324">
                  <a:extLst>
                    <a:ext uri="{9D8B030D-6E8A-4147-A177-3AD203B41FA5}">
                      <a16:colId xmlns:a16="http://schemas.microsoft.com/office/drawing/2014/main" val="1965435775"/>
                    </a:ext>
                  </a:extLst>
                </a:gridCol>
                <a:gridCol w="1872324">
                  <a:extLst>
                    <a:ext uri="{9D8B030D-6E8A-4147-A177-3AD203B41FA5}">
                      <a16:colId xmlns:a16="http://schemas.microsoft.com/office/drawing/2014/main" val="3628368434"/>
                    </a:ext>
                  </a:extLst>
                </a:gridCol>
                <a:gridCol w="1865029">
                  <a:extLst>
                    <a:ext uri="{9D8B030D-6E8A-4147-A177-3AD203B41FA5}">
                      <a16:colId xmlns:a16="http://schemas.microsoft.com/office/drawing/2014/main" val="3785671026"/>
                    </a:ext>
                  </a:extLst>
                </a:gridCol>
                <a:gridCol w="1740084">
                  <a:extLst>
                    <a:ext uri="{9D8B030D-6E8A-4147-A177-3AD203B41FA5}">
                      <a16:colId xmlns:a16="http://schemas.microsoft.com/office/drawing/2014/main" val="1162388043"/>
                    </a:ext>
                  </a:extLst>
                </a:gridCol>
              </a:tblGrid>
              <a:tr h="269875">
                <a:tc>
                  <a:txBody>
                    <a:bodyPr/>
                    <a:lstStyle/>
                    <a:p>
                      <a:pPr algn="ctr">
                        <a:spcAft>
                          <a:spcPts val="600"/>
                        </a:spcAft>
                      </a:pPr>
                      <a:r>
                        <a:rPr lang="en-GB" sz="1400">
                          <a:effectLst/>
                        </a:rPr>
                        <a:t>STAGE</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CERTIFIED</a:t>
                      </a:r>
                    </a:p>
                    <a:p>
                      <a:pPr algn="ctr">
                        <a:spcAft>
                          <a:spcPts val="600"/>
                        </a:spcAft>
                      </a:pPr>
                      <a:r>
                        <a:rPr lang="en-GB" sz="1400" dirty="0">
                          <a:effectLst/>
                        </a:rPr>
                        <a:t>REQUIREMENTS</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TEST DATA</a:t>
                      </a:r>
                    </a:p>
                    <a:p>
                      <a:pPr algn="ctr">
                        <a:spcAft>
                          <a:spcPts val="600"/>
                        </a:spcAft>
                      </a:pPr>
                      <a:r>
                        <a:rPr lang="en-GB" sz="1400" dirty="0">
                          <a:effectLst/>
                        </a:rPr>
                        <a:t>ACCURACY (%)</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REAL LIFE</a:t>
                      </a:r>
                    </a:p>
                    <a:p>
                      <a:pPr algn="ctr">
                        <a:spcAft>
                          <a:spcPts val="600"/>
                        </a:spcAft>
                      </a:pPr>
                      <a:r>
                        <a:rPr lang="en-GB" sz="1400" dirty="0">
                          <a:effectLst/>
                        </a:rPr>
                        <a:t>ACCURACY (%)</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a:effectLst/>
                        </a:rPr>
                        <a:t>GAME PLAYABLE DURING STEP III?</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6382759"/>
                  </a:ext>
                </a:extLst>
              </a:tr>
              <a:tr h="269875">
                <a:tc>
                  <a:txBody>
                    <a:bodyPr/>
                    <a:lstStyle/>
                    <a:p>
                      <a:pPr algn="ctr">
                        <a:spcAft>
                          <a:spcPts val="600"/>
                        </a:spcAft>
                      </a:pPr>
                      <a:r>
                        <a:rPr lang="en-GB" sz="1400">
                          <a:solidFill>
                            <a:sysClr val="windowText" lastClr="000000"/>
                          </a:solidFill>
                          <a:effectLst/>
                        </a:rPr>
                        <a:t>1</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rgbClr val="00B050"/>
                          </a:solidFill>
                          <a:effectLst/>
                        </a:rPr>
                        <a:t>T-01</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00B050"/>
                          </a:solidFill>
                          <a:effectLst/>
                        </a:rPr>
                        <a:t>T-02</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00B050"/>
                          </a:solidFill>
                          <a:effectLst/>
                        </a:rPr>
                        <a:t>T-03</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00B050"/>
                          </a:solidFill>
                          <a:effectLst/>
                        </a:rPr>
                        <a:t>T-04</a:t>
                      </a:r>
                      <a:endParaRPr lang="en-GB" sz="1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rPr>
                        <a:t>93</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~95</a:t>
                      </a:r>
                    </a:p>
                  </a:txBody>
                  <a:tcPr marL="68580" marR="68580" marT="0" marB="0" anchor="ctr"/>
                </a:tc>
                <a:tc>
                  <a:txBody>
                    <a:bodyPr/>
                    <a:lstStyle/>
                    <a:p>
                      <a:pPr algn="ctr">
                        <a:spcAft>
                          <a:spcPts val="600"/>
                        </a:spcAft>
                      </a:pPr>
                      <a:r>
                        <a:rPr lang="en-GB" sz="1400">
                          <a:solidFill>
                            <a:sysClr val="windowText" lastClr="000000"/>
                          </a:solidFill>
                          <a:effectLst/>
                        </a:rPr>
                        <a:t>Yes</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98259"/>
                  </a:ext>
                </a:extLst>
              </a:tr>
              <a:tr h="269875">
                <a:tc>
                  <a:txBody>
                    <a:bodyPr/>
                    <a:lstStyle/>
                    <a:p>
                      <a:pPr algn="ctr">
                        <a:spcAft>
                          <a:spcPts val="600"/>
                        </a:spcAft>
                      </a:pPr>
                      <a:r>
                        <a:rPr lang="en-GB" sz="1400">
                          <a:solidFill>
                            <a:sysClr val="windowText" lastClr="000000"/>
                          </a:solidFill>
                          <a:effectLst/>
                        </a:rPr>
                        <a:t>2</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rgbClr val="00B050"/>
                          </a:solidFill>
                          <a:effectLst/>
                        </a:rPr>
                        <a:t>T-01</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00B050"/>
                          </a:solidFill>
                          <a:effectLst/>
                        </a:rPr>
                        <a:t>T-02</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FF0000"/>
                          </a:solidFill>
                          <a:effectLst/>
                        </a:rPr>
                        <a:t>T-03</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00B050"/>
                          </a:solidFill>
                          <a:effectLst/>
                        </a:rPr>
                        <a:t>T-04</a:t>
                      </a:r>
                      <a:endParaRPr lang="en-GB" sz="1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rPr>
                        <a:t>99</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~70</a:t>
                      </a:r>
                    </a:p>
                  </a:txBody>
                  <a:tcPr marL="68580" marR="68580" marT="0" marB="0" anchor="ctr"/>
                </a:tc>
                <a:tc>
                  <a:txBody>
                    <a:bodyPr/>
                    <a:lstStyle/>
                    <a:p>
                      <a:pPr algn="ctr">
                        <a:spcAft>
                          <a:spcPts val="600"/>
                        </a:spcAft>
                      </a:pPr>
                      <a:r>
                        <a:rPr lang="en-GB" sz="1400">
                          <a:solidFill>
                            <a:sysClr val="windowText" lastClr="000000"/>
                          </a:solidFill>
                          <a:effectLst/>
                        </a:rPr>
                        <a:t>Partially</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50819930"/>
                  </a:ext>
                </a:extLst>
              </a:tr>
              <a:tr h="269875">
                <a:tc>
                  <a:txBody>
                    <a:bodyPr/>
                    <a:lstStyle/>
                    <a:p>
                      <a:pPr algn="ctr">
                        <a:spcAft>
                          <a:spcPts val="600"/>
                        </a:spcAft>
                      </a:pPr>
                      <a:r>
                        <a:rPr lang="en-GB" sz="1400">
                          <a:solidFill>
                            <a:sysClr val="windowText" lastClr="000000"/>
                          </a:solidFill>
                          <a:effectLst/>
                        </a:rPr>
                        <a:t>3</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rgbClr val="00B050"/>
                          </a:solidFill>
                          <a:effectLst/>
                        </a:rPr>
                        <a:t>T-01</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00B050"/>
                          </a:solidFill>
                          <a:effectLst/>
                        </a:rPr>
                        <a:t>T-02</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FF0000"/>
                          </a:solidFill>
                          <a:effectLst/>
                        </a:rPr>
                        <a:t>T-03</a:t>
                      </a:r>
                      <a:r>
                        <a:rPr lang="en-GB" sz="1400" dirty="0">
                          <a:effectLst/>
                        </a:rPr>
                        <a:t> </a:t>
                      </a:r>
                      <a:r>
                        <a:rPr lang="en-GB" sz="1400" dirty="0">
                          <a:solidFill>
                            <a:sysClr val="windowText" lastClr="000000"/>
                          </a:solidFill>
                          <a:effectLst/>
                        </a:rPr>
                        <a:t>/</a:t>
                      </a:r>
                      <a:r>
                        <a:rPr lang="en-GB" sz="1400" dirty="0">
                          <a:effectLst/>
                        </a:rPr>
                        <a:t> </a:t>
                      </a:r>
                      <a:r>
                        <a:rPr lang="en-GB" sz="1400" dirty="0">
                          <a:solidFill>
                            <a:srgbClr val="00B050"/>
                          </a:solidFill>
                          <a:effectLst/>
                        </a:rPr>
                        <a:t>T-04</a:t>
                      </a:r>
                      <a:endParaRPr lang="en-GB" sz="1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rPr>
                        <a:t>98</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~15</a:t>
                      </a:r>
                    </a:p>
                  </a:txBody>
                  <a:tcPr marL="68580" marR="68580" marT="0" marB="0" anchor="ctr"/>
                </a:tc>
                <a:tc>
                  <a:txBody>
                    <a:bodyPr/>
                    <a:lstStyle/>
                    <a:p>
                      <a:pPr algn="ctr">
                        <a:spcAft>
                          <a:spcPts val="600"/>
                        </a:spcAft>
                      </a:pPr>
                      <a:r>
                        <a:rPr lang="en-GB" sz="1400" dirty="0">
                          <a:solidFill>
                            <a:sysClr val="windowText" lastClr="000000"/>
                          </a:solidFill>
                          <a:effectLst/>
                        </a:rPr>
                        <a:t>No</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52614069"/>
                  </a:ext>
                </a:extLst>
              </a:tr>
            </a:tbl>
          </a:graphicData>
        </a:graphic>
      </p:graphicFrame>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3014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Results</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1145FA0-1EC6-6A80-7906-1DFD19717F06}"/>
              </a:ext>
            </a:extLst>
          </p:cNvPr>
          <p:cNvSpPr txBox="1"/>
          <p:nvPr/>
        </p:nvSpPr>
        <p:spPr>
          <a:xfrm>
            <a:off x="6436632" y="966336"/>
            <a:ext cx="2430000" cy="369332"/>
          </a:xfrm>
          <a:prstGeom prst="rect">
            <a:avLst/>
          </a:prstGeom>
          <a:noFill/>
        </p:spPr>
        <p:txBody>
          <a:bodyPr wrap="square">
            <a:spAutoFit/>
          </a:bodyPr>
          <a:lstStyle/>
          <a:p>
            <a:pPr algn="ctr">
              <a:spcAft>
                <a:spcPts val="800"/>
              </a:spcAft>
            </a:pPr>
            <a:r>
              <a:rPr lang="en-GB" b="1" dirty="0">
                <a:solidFill>
                  <a:srgbClr val="404040"/>
                </a:solidFill>
                <a:ea typeface="Cambria" panose="02040503050406030204" pitchFamily="18" charset="0"/>
                <a:cs typeface="Times New Roman" panose="02020603050405020304" pitchFamily="18" charset="0"/>
              </a:rPr>
              <a:t>Logistic Regression</a:t>
            </a: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2925000" cy="117346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2</a:t>
            </a:r>
            <a:r>
              <a:rPr lang="en-GB" b="1" baseline="30000" dirty="0">
                <a:solidFill>
                  <a:srgbClr val="404040"/>
                </a:solidFill>
                <a:ea typeface="Cambria" panose="02040503050406030204" pitchFamily="18" charset="0"/>
                <a:cs typeface="Times New Roman" panose="02020603050405020304" pitchFamily="18" charset="0"/>
              </a:rPr>
              <a:t>nd</a:t>
            </a:r>
            <a:r>
              <a:rPr lang="en-GB" b="1" dirty="0">
                <a:solidFill>
                  <a:srgbClr val="404040"/>
                </a:solidFill>
                <a:ea typeface="Cambria" panose="02040503050406030204" pitchFamily="18" charset="0"/>
                <a:cs typeface="Times New Roman" panose="02020603050405020304" pitchFamily="18" charset="0"/>
              </a:rPr>
              <a:t> Iteration</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Logistic regression</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Extra pre-processing</a:t>
            </a:r>
          </a:p>
        </p:txBody>
      </p:sp>
      <p:sp>
        <p:nvSpPr>
          <p:cNvPr id="21" name="TextBox 20">
            <a:extLst>
              <a:ext uri="{FF2B5EF4-FFF2-40B4-BE49-F238E27FC236}">
                <a16:creationId xmlns:a16="http://schemas.microsoft.com/office/drawing/2014/main" id="{877DC9C8-5F87-2B49-D286-61B686D2F09D}"/>
              </a:ext>
            </a:extLst>
          </p:cNvPr>
          <p:cNvSpPr txBox="1"/>
          <p:nvPr/>
        </p:nvSpPr>
        <p:spPr>
          <a:xfrm>
            <a:off x="3581400" y="3930513"/>
            <a:ext cx="8185149" cy="997132"/>
          </a:xfrm>
          <a:prstGeom prst="rect">
            <a:avLst/>
          </a:prstGeom>
          <a:noFill/>
        </p:spPr>
        <p:txBody>
          <a:bodyPr wrap="square">
            <a:spAutoFit/>
          </a:bodyPr>
          <a:lstStyle/>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for</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i </a:t>
            </a:r>
            <a:r>
              <a:rPr lang="en-GB" sz="130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in</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range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0</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144</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indexes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data</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data</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str</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450</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data</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str</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&gt;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650</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index</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data</a:t>
            </a:r>
            <a:r>
              <a:rPr lang="en-GB" sz="1300" dirty="0" err="1">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drop</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indexes</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inplace</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True</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data</a:t>
            </a:r>
            <a:r>
              <a:rPr lang="en-GB" sz="1300" dirty="0" err="1">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reset_index</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drop</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True</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inplace</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True</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GB" sz="13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0254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C585BE6-3783-ED61-FE3C-10FA7932BC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0335" y="1502253"/>
            <a:ext cx="1846281" cy="1694877"/>
          </a:xfrm>
          <a:prstGeom prst="rect">
            <a:avLst/>
          </a:prstGeom>
        </p:spPr>
      </p:pic>
      <p:pic>
        <p:nvPicPr>
          <p:cNvPr id="18" name="Picture 17">
            <a:extLst>
              <a:ext uri="{FF2B5EF4-FFF2-40B4-BE49-F238E27FC236}">
                <a16:creationId xmlns:a16="http://schemas.microsoft.com/office/drawing/2014/main" id="{954EFD04-D6BD-F600-A4A7-114B86639E44}"/>
              </a:ext>
            </a:extLst>
          </p:cNvPr>
          <p:cNvPicPr>
            <a:picLocks noChangeAspect="1"/>
          </p:cNvPicPr>
          <p:nvPr/>
        </p:nvPicPr>
        <p:blipFill rotWithShape="1">
          <a:blip r:embed="rId4">
            <a:extLst>
              <a:ext uri="{28A0092B-C50C-407E-A947-70E740481C1C}">
                <a14:useLocalDpi xmlns:a14="http://schemas.microsoft.com/office/drawing/2010/main" val="0"/>
              </a:ext>
            </a:extLst>
          </a:blip>
          <a:srcRect t="12102" b="44185"/>
          <a:stretch/>
        </p:blipFill>
        <p:spPr>
          <a:xfrm>
            <a:off x="6335861" y="3488788"/>
            <a:ext cx="2425651" cy="24548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Company</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a:off x="0" y="63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2</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37025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Aemics</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26400" y="1603853"/>
            <a:ext cx="3702599" cy="237032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Oldenzaal</a:t>
            </a:r>
          </a:p>
          <a:p>
            <a:pPr marL="285750" indent="-285750">
              <a:lnSpc>
                <a:spcPct val="107000"/>
              </a:lnSpc>
              <a:spcAft>
                <a:spcPts val="800"/>
              </a:spcAft>
              <a:buFont typeface="Arial" panose="020B0604020202020204" pitchFamily="34" charset="0"/>
              <a:buChar char="•"/>
            </a:pPr>
            <a:r>
              <a:rPr lang="en-GB" b="1" dirty="0">
                <a:solidFill>
                  <a:srgbClr val="404040"/>
                </a:solidFill>
                <a:effectLst/>
                <a:ea typeface="Cambria" panose="02040503050406030204" pitchFamily="18" charset="0"/>
                <a:cs typeface="Times New Roman" panose="02020603050405020304" pitchFamily="18" charset="0"/>
              </a:rPr>
              <a:t>25 employees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Proof-Of-Concepts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On-site production</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Own products</a:t>
            </a:r>
          </a:p>
          <a:p>
            <a:pPr>
              <a:lnSpc>
                <a:spcPct val="107000"/>
              </a:lnSpc>
              <a:spcAft>
                <a:spcPts val="800"/>
              </a:spcAft>
            </a:pPr>
            <a:endParaRPr lang="en-GB" dirty="0">
              <a:solidFill>
                <a:srgbClr val="000000"/>
              </a:solidFill>
              <a:effectLst/>
              <a:ea typeface="Cambria" panose="020405030504060302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A21D696-C40D-C2D3-1394-3752FD3724BD}"/>
              </a:ext>
            </a:extLst>
          </p:cNvPr>
          <p:cNvGrpSpPr/>
          <p:nvPr/>
        </p:nvGrpSpPr>
        <p:grpSpPr>
          <a:xfrm>
            <a:off x="9075524" y="1409841"/>
            <a:ext cx="2415999" cy="4418717"/>
            <a:chOff x="9155999" y="1362360"/>
            <a:chExt cx="2415999" cy="4418717"/>
          </a:xfrm>
        </p:grpSpPr>
        <p:pic>
          <p:nvPicPr>
            <p:cNvPr id="8" name="Picture 7">
              <a:extLst>
                <a:ext uri="{FF2B5EF4-FFF2-40B4-BE49-F238E27FC236}">
                  <a16:creationId xmlns:a16="http://schemas.microsoft.com/office/drawing/2014/main" id="{D4B986CA-E57F-9059-553F-6A36572A910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20056" y="4065164"/>
              <a:ext cx="2287884" cy="17159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7E635D0C-C1DC-0757-0E55-37055E3DFB0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55999" y="2726473"/>
              <a:ext cx="2415999" cy="11902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437C0ADB-B973-6795-756D-DFC99F02121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56000" y="1362360"/>
              <a:ext cx="2415997" cy="1215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20" name="Picture 19">
            <a:extLst>
              <a:ext uri="{FF2B5EF4-FFF2-40B4-BE49-F238E27FC236}">
                <a16:creationId xmlns:a16="http://schemas.microsoft.com/office/drawing/2014/main" id="{981F7EC2-1EC3-49BF-097C-A87805AA70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11213" y="3483387"/>
            <a:ext cx="3287483" cy="24656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35055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8BD67CC-533A-7DD9-9DCA-025F1239597C}"/>
              </a:ext>
            </a:extLst>
          </p:cNvPr>
          <p:cNvGraphicFramePr>
            <a:graphicFrameLocks noGrp="1"/>
          </p:cNvGraphicFramePr>
          <p:nvPr>
            <p:extLst>
              <p:ext uri="{D42A27DB-BD31-4B8C-83A1-F6EECF244321}">
                <p14:modId xmlns:p14="http://schemas.microsoft.com/office/powerpoint/2010/main" val="777328087"/>
              </p:ext>
            </p:extLst>
          </p:nvPr>
        </p:nvGraphicFramePr>
        <p:xfrm>
          <a:off x="3581400" y="1427810"/>
          <a:ext cx="8170879" cy="1312545"/>
        </p:xfrm>
        <a:graphic>
          <a:graphicData uri="http://schemas.openxmlformats.org/drawingml/2006/table">
            <a:tbl>
              <a:tblPr firstRow="1" firstCol="1" bandRow="1">
                <a:tableStyleId>{E8034E78-7F5D-4C2E-B375-FC64B27BC917}</a:tableStyleId>
              </a:tblPr>
              <a:tblGrid>
                <a:gridCol w="833929">
                  <a:extLst>
                    <a:ext uri="{9D8B030D-6E8A-4147-A177-3AD203B41FA5}">
                      <a16:colId xmlns:a16="http://schemas.microsoft.com/office/drawing/2014/main" val="2256587406"/>
                    </a:ext>
                  </a:extLst>
                </a:gridCol>
                <a:gridCol w="2008620">
                  <a:extLst>
                    <a:ext uri="{9D8B030D-6E8A-4147-A177-3AD203B41FA5}">
                      <a16:colId xmlns:a16="http://schemas.microsoft.com/office/drawing/2014/main" val="2767355229"/>
                    </a:ext>
                  </a:extLst>
                </a:gridCol>
                <a:gridCol w="1729502">
                  <a:extLst>
                    <a:ext uri="{9D8B030D-6E8A-4147-A177-3AD203B41FA5}">
                      <a16:colId xmlns:a16="http://schemas.microsoft.com/office/drawing/2014/main" val="2007903367"/>
                    </a:ext>
                  </a:extLst>
                </a:gridCol>
                <a:gridCol w="1861776">
                  <a:extLst>
                    <a:ext uri="{9D8B030D-6E8A-4147-A177-3AD203B41FA5}">
                      <a16:colId xmlns:a16="http://schemas.microsoft.com/office/drawing/2014/main" val="2532913189"/>
                    </a:ext>
                  </a:extLst>
                </a:gridCol>
                <a:gridCol w="1737052">
                  <a:extLst>
                    <a:ext uri="{9D8B030D-6E8A-4147-A177-3AD203B41FA5}">
                      <a16:colId xmlns:a16="http://schemas.microsoft.com/office/drawing/2014/main" val="2789626645"/>
                    </a:ext>
                  </a:extLst>
                </a:gridCol>
              </a:tblGrid>
              <a:tr h="269875">
                <a:tc>
                  <a:txBody>
                    <a:bodyPr/>
                    <a:lstStyle/>
                    <a:p>
                      <a:pPr algn="ctr">
                        <a:spcAft>
                          <a:spcPts val="600"/>
                        </a:spcAft>
                      </a:pPr>
                      <a:r>
                        <a:rPr lang="en-GB" sz="1400">
                          <a:effectLst/>
                        </a:rPr>
                        <a:t>STAGE</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CERTIFIED</a:t>
                      </a:r>
                    </a:p>
                    <a:p>
                      <a:pPr algn="ctr">
                        <a:spcAft>
                          <a:spcPts val="600"/>
                        </a:spcAft>
                      </a:pPr>
                      <a:r>
                        <a:rPr lang="en-GB" sz="1400" dirty="0">
                          <a:effectLst/>
                        </a:rPr>
                        <a:t>REQUIREMENTS</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TEST DATA</a:t>
                      </a:r>
                    </a:p>
                    <a:p>
                      <a:pPr algn="ctr">
                        <a:spcAft>
                          <a:spcPts val="600"/>
                        </a:spcAft>
                      </a:pPr>
                      <a:r>
                        <a:rPr lang="en-GB" sz="1400" dirty="0">
                          <a:effectLst/>
                        </a:rPr>
                        <a:t>ACCURACY (%)</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effectLst/>
                        </a:rPr>
                        <a:t>REAL LIFE</a:t>
                      </a:r>
                    </a:p>
                    <a:p>
                      <a:pPr algn="ctr">
                        <a:spcAft>
                          <a:spcPts val="600"/>
                        </a:spcAft>
                      </a:pPr>
                      <a:r>
                        <a:rPr lang="en-GB" sz="1400" dirty="0">
                          <a:effectLst/>
                        </a:rPr>
                        <a:t>ACCURACY (%)</a:t>
                      </a:r>
                      <a:endParaRPr lang="en-GB"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a:effectLst/>
                        </a:rPr>
                        <a:t>GAME PLAYABLE DURING STEP III?</a:t>
                      </a:r>
                      <a:endParaRPr lang="en-GB" sz="14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113868"/>
                  </a:ext>
                </a:extLst>
              </a:tr>
              <a:tr h="269875">
                <a:tc>
                  <a:txBody>
                    <a:bodyPr/>
                    <a:lstStyle/>
                    <a:p>
                      <a:pPr algn="ctr">
                        <a:spcAft>
                          <a:spcPts val="600"/>
                        </a:spcAft>
                      </a:pPr>
                      <a:r>
                        <a:rPr lang="en-GB" sz="1400">
                          <a:solidFill>
                            <a:sysClr val="windowText" lastClr="000000"/>
                          </a:solidFill>
                          <a:effectLst/>
                        </a:rPr>
                        <a:t>1</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rgbClr val="00B050"/>
                          </a:solidFill>
                          <a:effectLst/>
                        </a:rPr>
                        <a:t>T-01</a:t>
                      </a:r>
                      <a:r>
                        <a:rPr lang="en-GB" sz="1400" dirty="0">
                          <a:solidFill>
                            <a:sysClr val="windowText" lastClr="000000"/>
                          </a:solidFill>
                          <a:effectLst/>
                        </a:rPr>
                        <a:t> / </a:t>
                      </a:r>
                      <a:r>
                        <a:rPr lang="en-GB" sz="1400" dirty="0">
                          <a:solidFill>
                            <a:srgbClr val="00B050"/>
                          </a:solidFill>
                          <a:effectLst/>
                        </a:rPr>
                        <a:t>T-02</a:t>
                      </a:r>
                      <a:r>
                        <a:rPr lang="en-GB" sz="1400" dirty="0">
                          <a:solidFill>
                            <a:sysClr val="windowText" lastClr="000000"/>
                          </a:solidFill>
                          <a:effectLst/>
                        </a:rPr>
                        <a:t> / </a:t>
                      </a:r>
                      <a:r>
                        <a:rPr lang="en-GB" sz="1400" dirty="0">
                          <a:solidFill>
                            <a:srgbClr val="00B050"/>
                          </a:solidFill>
                          <a:effectLst/>
                        </a:rPr>
                        <a:t>T-03</a:t>
                      </a:r>
                      <a:r>
                        <a:rPr lang="en-GB" sz="1400" dirty="0">
                          <a:solidFill>
                            <a:sysClr val="windowText" lastClr="000000"/>
                          </a:solidFill>
                          <a:effectLst/>
                        </a:rPr>
                        <a:t> / </a:t>
                      </a:r>
                      <a:r>
                        <a:rPr lang="en-GB" sz="1400" dirty="0">
                          <a:solidFill>
                            <a:srgbClr val="00B050"/>
                          </a:solidFill>
                          <a:effectLst/>
                        </a:rPr>
                        <a:t>T-04</a:t>
                      </a:r>
                      <a:endParaRPr lang="en-GB" sz="1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rPr>
                        <a:t>94</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~95</a:t>
                      </a:r>
                    </a:p>
                  </a:txBody>
                  <a:tcPr marL="68580" marR="68580" marT="0" marB="0" anchor="ctr"/>
                </a:tc>
                <a:tc>
                  <a:txBody>
                    <a:bodyPr/>
                    <a:lstStyle/>
                    <a:p>
                      <a:pPr algn="ctr">
                        <a:spcAft>
                          <a:spcPts val="600"/>
                        </a:spcAft>
                      </a:pPr>
                      <a:r>
                        <a:rPr lang="en-GB" sz="1400">
                          <a:solidFill>
                            <a:sysClr val="windowText" lastClr="000000"/>
                          </a:solidFill>
                          <a:effectLst/>
                        </a:rPr>
                        <a:t>Yes</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7326418"/>
                  </a:ext>
                </a:extLst>
              </a:tr>
              <a:tr h="269875">
                <a:tc>
                  <a:txBody>
                    <a:bodyPr/>
                    <a:lstStyle/>
                    <a:p>
                      <a:pPr algn="ctr">
                        <a:spcAft>
                          <a:spcPts val="600"/>
                        </a:spcAft>
                      </a:pPr>
                      <a:r>
                        <a:rPr lang="en-GB" sz="1400">
                          <a:solidFill>
                            <a:sysClr val="windowText" lastClr="000000"/>
                          </a:solidFill>
                          <a:effectLst/>
                        </a:rPr>
                        <a:t>2</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rgbClr val="00B050"/>
                          </a:solidFill>
                          <a:effectLst/>
                        </a:rPr>
                        <a:t>T-01</a:t>
                      </a:r>
                      <a:r>
                        <a:rPr lang="en-GB" sz="1400" dirty="0">
                          <a:solidFill>
                            <a:sysClr val="windowText" lastClr="000000"/>
                          </a:solidFill>
                          <a:effectLst/>
                        </a:rPr>
                        <a:t> / </a:t>
                      </a:r>
                      <a:r>
                        <a:rPr lang="en-GB" sz="1400" dirty="0">
                          <a:solidFill>
                            <a:srgbClr val="00B050"/>
                          </a:solidFill>
                          <a:effectLst/>
                        </a:rPr>
                        <a:t>T-02</a:t>
                      </a:r>
                      <a:r>
                        <a:rPr lang="en-GB" sz="1400" dirty="0">
                          <a:solidFill>
                            <a:sysClr val="windowText" lastClr="000000"/>
                          </a:solidFill>
                          <a:effectLst/>
                        </a:rPr>
                        <a:t> / </a:t>
                      </a:r>
                      <a:r>
                        <a:rPr lang="en-GB" sz="1400" dirty="0">
                          <a:solidFill>
                            <a:srgbClr val="00B050"/>
                          </a:solidFill>
                          <a:effectLst/>
                        </a:rPr>
                        <a:t>T-03</a:t>
                      </a:r>
                      <a:r>
                        <a:rPr lang="en-GB" sz="1400" dirty="0">
                          <a:solidFill>
                            <a:sysClr val="windowText" lastClr="000000"/>
                          </a:solidFill>
                          <a:effectLst/>
                        </a:rPr>
                        <a:t> / </a:t>
                      </a:r>
                      <a:r>
                        <a:rPr lang="en-GB" sz="1400" dirty="0">
                          <a:solidFill>
                            <a:srgbClr val="00B050"/>
                          </a:solidFill>
                          <a:effectLst/>
                        </a:rPr>
                        <a:t>T-04</a:t>
                      </a:r>
                      <a:endParaRPr lang="en-GB" sz="1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rPr>
                        <a:t>99</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~95</a:t>
                      </a:r>
                    </a:p>
                  </a:txBody>
                  <a:tcPr marL="68580" marR="68580" marT="0" marB="0" anchor="ctr"/>
                </a:tc>
                <a:tc>
                  <a:txBody>
                    <a:bodyPr/>
                    <a:lstStyle/>
                    <a:p>
                      <a:pPr algn="ctr">
                        <a:spcAft>
                          <a:spcPts val="600"/>
                        </a:spcAft>
                      </a:pPr>
                      <a:r>
                        <a:rPr lang="en-GB" sz="1400">
                          <a:solidFill>
                            <a:sysClr val="windowText" lastClr="000000"/>
                          </a:solidFill>
                          <a:effectLst/>
                        </a:rPr>
                        <a:t>Yes</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1002837"/>
                  </a:ext>
                </a:extLst>
              </a:tr>
              <a:tr h="269875">
                <a:tc>
                  <a:txBody>
                    <a:bodyPr/>
                    <a:lstStyle/>
                    <a:p>
                      <a:pPr algn="ctr">
                        <a:spcAft>
                          <a:spcPts val="600"/>
                        </a:spcAft>
                      </a:pPr>
                      <a:r>
                        <a:rPr lang="en-GB" sz="1400">
                          <a:solidFill>
                            <a:sysClr val="windowText" lastClr="000000"/>
                          </a:solidFill>
                          <a:effectLst/>
                        </a:rPr>
                        <a:t>3</a:t>
                      </a:r>
                      <a:endParaRPr lang="en-GB" sz="14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rgbClr val="00B050"/>
                          </a:solidFill>
                          <a:effectLst/>
                        </a:rPr>
                        <a:t>T-01</a:t>
                      </a:r>
                      <a:r>
                        <a:rPr lang="en-GB" sz="1400" dirty="0">
                          <a:solidFill>
                            <a:sysClr val="windowText" lastClr="000000"/>
                          </a:solidFill>
                          <a:effectLst/>
                        </a:rPr>
                        <a:t> / </a:t>
                      </a:r>
                      <a:r>
                        <a:rPr lang="en-GB" sz="1400" dirty="0">
                          <a:solidFill>
                            <a:srgbClr val="00B050"/>
                          </a:solidFill>
                          <a:effectLst/>
                        </a:rPr>
                        <a:t>T-02</a:t>
                      </a:r>
                      <a:r>
                        <a:rPr lang="en-GB" sz="1400" dirty="0">
                          <a:solidFill>
                            <a:sysClr val="windowText" lastClr="000000"/>
                          </a:solidFill>
                          <a:effectLst/>
                        </a:rPr>
                        <a:t> / </a:t>
                      </a:r>
                      <a:r>
                        <a:rPr lang="en-GB" sz="1400" dirty="0">
                          <a:solidFill>
                            <a:srgbClr val="FF0000"/>
                          </a:solidFill>
                          <a:effectLst/>
                        </a:rPr>
                        <a:t>T-03</a:t>
                      </a:r>
                      <a:r>
                        <a:rPr lang="en-GB" sz="1400" dirty="0">
                          <a:solidFill>
                            <a:sysClr val="windowText" lastClr="000000"/>
                          </a:solidFill>
                          <a:effectLst/>
                        </a:rPr>
                        <a:t> / </a:t>
                      </a:r>
                      <a:r>
                        <a:rPr lang="en-GB" sz="1400" dirty="0">
                          <a:solidFill>
                            <a:srgbClr val="00B050"/>
                          </a:solidFill>
                          <a:effectLst/>
                        </a:rPr>
                        <a:t>T-04</a:t>
                      </a:r>
                      <a:endParaRPr lang="en-GB" sz="1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rPr>
                        <a:t>97</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600"/>
                        </a:spcAft>
                      </a:pPr>
                      <a:r>
                        <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rPr>
                        <a:t>~70</a:t>
                      </a:r>
                    </a:p>
                  </a:txBody>
                  <a:tcPr marL="68580" marR="68580" marT="0" marB="0" anchor="ctr"/>
                </a:tc>
                <a:tc>
                  <a:txBody>
                    <a:bodyPr/>
                    <a:lstStyle/>
                    <a:p>
                      <a:pPr algn="ctr">
                        <a:spcAft>
                          <a:spcPts val="600"/>
                        </a:spcAft>
                      </a:pPr>
                      <a:r>
                        <a:rPr lang="en-GB" sz="1400" dirty="0">
                          <a:solidFill>
                            <a:sysClr val="windowText" lastClr="000000"/>
                          </a:solidFill>
                          <a:effectLst/>
                        </a:rPr>
                        <a:t>Partially</a:t>
                      </a:r>
                      <a:endParaRPr lang="en-GB" sz="14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766851"/>
                  </a:ext>
                </a:extLst>
              </a:tr>
            </a:tbl>
          </a:graphicData>
        </a:graphic>
      </p:graphicFrame>
      <p:sp>
        <p:nvSpPr>
          <p:cNvPr id="24" name="TextBox 23">
            <a:extLst>
              <a:ext uri="{FF2B5EF4-FFF2-40B4-BE49-F238E27FC236}">
                <a16:creationId xmlns:a16="http://schemas.microsoft.com/office/drawing/2014/main" id="{B18663B6-00FB-8FFE-B51E-3D3DD15C64E1}"/>
              </a:ext>
            </a:extLst>
          </p:cNvPr>
          <p:cNvSpPr txBox="1"/>
          <p:nvPr/>
        </p:nvSpPr>
        <p:spPr>
          <a:xfrm>
            <a:off x="6437098" y="955603"/>
            <a:ext cx="2430000" cy="369332"/>
          </a:xfrm>
          <a:prstGeom prst="rect">
            <a:avLst/>
          </a:prstGeom>
          <a:noFill/>
        </p:spPr>
        <p:txBody>
          <a:bodyPr wrap="square">
            <a:spAutoFit/>
          </a:bodyPr>
          <a:lstStyle/>
          <a:p>
            <a:pPr algn="ctr">
              <a:spcAft>
                <a:spcPts val="800"/>
              </a:spcAft>
            </a:pPr>
            <a:r>
              <a:rPr lang="en-GB" b="1" dirty="0">
                <a:solidFill>
                  <a:srgbClr val="404040"/>
                </a:solidFill>
                <a:ea typeface="Cambria" panose="02040503050406030204" pitchFamily="18" charset="0"/>
                <a:cs typeface="Times New Roman" panose="02020603050405020304" pitchFamily="18" charset="0"/>
              </a:rPr>
              <a:t>Neural Network</a:t>
            </a:r>
          </a:p>
        </p:txBody>
      </p:sp>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rgbClr val="009C87">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5. Proof-Of-Concept</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7"/>
            <a:ext cx="12486000" cy="2"/>
          </a:xfrm>
          <a:prstGeom prst="line">
            <a:avLst/>
          </a:prstGeom>
          <a:ln w="28575">
            <a:solidFill>
              <a:srgbClr val="0CA58B"/>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20</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296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Results</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3245400" cy="197137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3</a:t>
            </a:r>
            <a:r>
              <a:rPr lang="en-GB" b="1" baseline="30000" dirty="0">
                <a:solidFill>
                  <a:srgbClr val="404040"/>
                </a:solidFill>
                <a:ea typeface="Cambria" panose="02040503050406030204" pitchFamily="18" charset="0"/>
                <a:cs typeface="Times New Roman" panose="02020603050405020304" pitchFamily="18" charset="0"/>
              </a:rPr>
              <a:t>rd</a:t>
            </a:r>
            <a:r>
              <a:rPr lang="en-GB" b="1" dirty="0">
                <a:solidFill>
                  <a:srgbClr val="404040"/>
                </a:solidFill>
                <a:ea typeface="Cambria" panose="02040503050406030204" pitchFamily="18" charset="0"/>
                <a:cs typeface="Times New Roman" panose="02020603050405020304" pitchFamily="18" charset="0"/>
              </a:rPr>
              <a:t> Iteration</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Sequential neural network</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Epochs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Convert to .tflite</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TensorFlow</a:t>
            </a:r>
          </a:p>
        </p:txBody>
      </p:sp>
      <p:pic>
        <p:nvPicPr>
          <p:cNvPr id="19" name="Picture 18">
            <a:extLst>
              <a:ext uri="{FF2B5EF4-FFF2-40B4-BE49-F238E27FC236}">
                <a16:creationId xmlns:a16="http://schemas.microsoft.com/office/drawing/2014/main" id="{3CE714F0-47FB-C8D2-B062-5AB2F25CEF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5232" y="3085211"/>
            <a:ext cx="3422010" cy="2985158"/>
          </a:xfrm>
          <a:prstGeom prst="rect">
            <a:avLst/>
          </a:prstGeom>
        </p:spPr>
      </p:pic>
      <p:sp>
        <p:nvSpPr>
          <p:cNvPr id="22" name="TextBox 21">
            <a:extLst>
              <a:ext uri="{FF2B5EF4-FFF2-40B4-BE49-F238E27FC236}">
                <a16:creationId xmlns:a16="http://schemas.microsoft.com/office/drawing/2014/main" id="{7B2C864A-3072-49FC-CF36-79C084271CDF}"/>
              </a:ext>
            </a:extLst>
          </p:cNvPr>
          <p:cNvSpPr txBox="1"/>
          <p:nvPr/>
        </p:nvSpPr>
        <p:spPr>
          <a:xfrm>
            <a:off x="6535574" y="3920982"/>
            <a:ext cx="5617800" cy="1457258"/>
          </a:xfrm>
          <a:prstGeom prst="rect">
            <a:avLst/>
          </a:prstGeom>
          <a:noFill/>
        </p:spPr>
        <p:txBody>
          <a:bodyPr wrap="square">
            <a:spAutoFit/>
          </a:bodyPr>
          <a:lstStyle/>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neural_net</a:t>
            </a:r>
            <a:r>
              <a:rPr lang="en-GB" sz="1300" dirty="0" err="1">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save</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err="1">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nn_led</a:t>
            </a:r>
            <a:r>
              <a:rPr lang="en-GB" sz="130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converter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tf</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lite</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660066"/>
                </a:solidFill>
                <a:effectLst/>
                <a:latin typeface="Consolas" panose="020B0609020204030204" pitchFamily="49" charset="0"/>
                <a:ea typeface="Times New Roman" panose="02020603050405020304" pitchFamily="18" charset="0"/>
                <a:cs typeface="Courier New" panose="02070309020205020404" pitchFamily="49" charset="0"/>
              </a:rPr>
              <a:t>TFLiteConverter</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from_saved_model</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'nn_led'</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tflite_model</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converter</a:t>
            </a:r>
            <a:r>
              <a:rPr lang="en-GB" sz="1300" dirty="0" err="1">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convert</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with</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open</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err="1">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nn_led.tflite</a:t>
            </a:r>
            <a:r>
              <a:rPr lang="en-GB" sz="130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err="1">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wb</a:t>
            </a:r>
            <a:r>
              <a:rPr lang="en-GB" sz="1300" dirty="0">
                <a:solidFill>
                  <a:srgbClr val="0088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0088"/>
                </a:solidFill>
                <a:effectLst/>
                <a:latin typeface="Consolas" panose="020B0609020204030204" pitchFamily="49" charset="0"/>
                <a:ea typeface="Times New Roman" panose="02020603050405020304" pitchFamily="18" charset="0"/>
                <a:cs typeface="Courier New" panose="02070309020205020404" pitchFamily="49" charset="0"/>
              </a:rPr>
              <a:t>as</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f</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f</a:t>
            </a:r>
            <a:r>
              <a:rPr lang="en-GB" sz="1300" dirty="0" err="1">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write</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tflite_model</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GB" sz="13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824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F6488A-B6AA-D380-0256-200D9704B74D}"/>
              </a:ext>
            </a:extLst>
          </p:cNvPr>
          <p:cNvSpPr/>
          <p:nvPr/>
        </p:nvSpPr>
        <p:spPr>
          <a:xfrm>
            <a:off x="0" y="-1358"/>
            <a:ext cx="12211200" cy="910358"/>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B700128-008E-DF3A-64B2-2D395BD547CF}"/>
              </a:ext>
            </a:extLst>
          </p:cNvPr>
          <p:cNvSpPr/>
          <p:nvPr/>
        </p:nvSpPr>
        <p:spPr>
          <a:xfrm>
            <a:off x="-19200" y="6308998"/>
            <a:ext cx="12211200" cy="549001"/>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Index</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a:off x="0" y="63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21</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B0AAAFA3-CB20-0A69-7524-84E2FED19D0E}"/>
              </a:ext>
            </a:extLst>
          </p:cNvPr>
          <p:cNvSpPr txBox="1"/>
          <p:nvPr/>
        </p:nvSpPr>
        <p:spPr>
          <a:xfrm>
            <a:off x="335999" y="975399"/>
            <a:ext cx="5760001" cy="5529719"/>
          </a:xfrm>
          <a:prstGeom prst="rect">
            <a:avLst/>
          </a:prstGeom>
          <a:noFill/>
        </p:spPr>
        <p:txBody>
          <a:bodyPr wrap="square">
            <a:spAutoFit/>
          </a:bodyPr>
          <a:lstStyle/>
          <a:p>
            <a:pPr marL="342900" indent="-342900">
              <a:spcAft>
                <a:spcPts val="800"/>
              </a:spcAft>
              <a:buFont typeface="+mj-lt"/>
              <a:buAutoNum type="arabicPeriod"/>
            </a:pPr>
            <a:r>
              <a:rPr lang="en-GB" b="1" u="sng"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Introduction</a:t>
            </a:r>
          </a:p>
          <a:p>
            <a:pPr marL="342900" indent="-342900">
              <a:spcAft>
                <a:spcPts val="800"/>
              </a:spcAft>
              <a:buFont typeface="+mj-lt"/>
              <a:buAutoNum type="arabicPeriod"/>
            </a:pPr>
            <a:endParaRPr lang="en-GB" sz="800" b="1"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Original System Analysis</a:t>
            </a:r>
          </a:p>
          <a:p>
            <a:pPr marL="342900" indent="-342900">
              <a:spcAft>
                <a:spcPts val="800"/>
              </a:spcAft>
              <a:buFont typeface="+mj-lt"/>
              <a:buAutoNum type="arabicPeriod"/>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Research</a:t>
            </a:r>
          </a:p>
          <a:p>
            <a:pPr marL="342900" indent="-342900">
              <a:spcAft>
                <a:spcPts val="800"/>
              </a:spcAft>
              <a:buFont typeface="+mj-lt"/>
              <a:buAutoNum type="arabicPeriod"/>
            </a:pPr>
            <a:endParaRPr lang="en-GB" sz="800" b="1"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System Requirements</a:t>
            </a:r>
          </a:p>
          <a:p>
            <a:pPr marL="342900" indent="-342900">
              <a:spcAft>
                <a:spcPts val="800"/>
              </a:spcAft>
              <a:buFont typeface="+mj-lt"/>
              <a:buAutoNum type="arabicPeriod"/>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5"/>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Proof-Of-Concept</a:t>
            </a:r>
          </a:p>
          <a:p>
            <a:pPr marL="342900" indent="-342900">
              <a:spcAft>
                <a:spcPts val="800"/>
              </a:spcAft>
              <a:buFont typeface="+mj-lt"/>
              <a:buAutoNum type="arabicPeriod" startAt="5"/>
            </a:pPr>
            <a:endParaRPr lang="en-GB" sz="800" b="1" u="sng" dirty="0">
              <a:solidFill>
                <a:srgbClr val="0CA58B"/>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6"/>
            </a:pPr>
            <a:r>
              <a:rPr lang="en-GB" b="1" u="sng" dirty="0">
                <a:solidFill>
                  <a:schemeClr val="tx2">
                    <a:lumMod val="50000"/>
                  </a:schemeClr>
                </a:solidFill>
                <a:latin typeface="Cambria" panose="02040503050406030204" pitchFamily="18" charset="0"/>
                <a:ea typeface="Cambria" panose="02040503050406030204" pitchFamily="18" charset="0"/>
                <a:cs typeface="Times New Roman" panose="02020603050405020304" pitchFamily="18" charset="0"/>
              </a:rPr>
              <a:t>Mobile Port</a:t>
            </a:r>
          </a:p>
          <a:p>
            <a:pPr marL="342900" indent="-342900">
              <a:spcAft>
                <a:spcPts val="800"/>
              </a:spcAft>
              <a:buFont typeface="+mj-lt"/>
              <a:buAutoNum type="arabicPeriod" startAt="6"/>
            </a:pPr>
            <a:endParaRPr lang="en-GB" sz="800" b="1" u="sng" dirty="0">
              <a:solidFill>
                <a:schemeClr val="tx2">
                  <a:lumMod val="50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Conclusion</a:t>
            </a:r>
          </a:p>
          <a:p>
            <a:pPr marL="342900" indent="-342900">
              <a:spcAft>
                <a:spcPts val="800"/>
              </a:spcAft>
              <a:buFont typeface="+mj-lt"/>
              <a:buAutoNum type="arabicPeriod" startAt="7"/>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Recommendations</a:t>
            </a:r>
          </a:p>
          <a:p>
            <a:pPr marL="342900" indent="-342900">
              <a:spcAft>
                <a:spcPts val="800"/>
              </a:spcAft>
              <a:buFont typeface="+mj-lt"/>
              <a:buAutoNum type="arabicPeriod" startAt="7"/>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9"/>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Discussion</a:t>
            </a:r>
          </a:p>
          <a:p>
            <a:pPr marL="342900" indent="-342900">
              <a:spcAft>
                <a:spcPts val="800"/>
              </a:spcAft>
              <a:buFont typeface="+mj-lt"/>
              <a:buAutoNum type="arabicPeriod"/>
            </a:pPr>
            <a:endParaRPr lang="en-GB" sz="1400" b="1" u="sng" dirty="0">
              <a:solidFill>
                <a:srgbClr val="C0000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738099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chemeClr val="tx2">
              <a:lumMod val="50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chemeClr val="tx2">
              <a:lumMod val="50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6. Mobile Port</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22</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App</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197137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Icon</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Splash Screen</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Start Page</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.tflite model</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.tflite_flutter</a:t>
            </a:r>
          </a:p>
        </p:txBody>
      </p:sp>
      <p:pic>
        <p:nvPicPr>
          <p:cNvPr id="22" name="Picture 21">
            <a:extLst>
              <a:ext uri="{FF2B5EF4-FFF2-40B4-BE49-F238E27FC236}">
                <a16:creationId xmlns:a16="http://schemas.microsoft.com/office/drawing/2014/main" id="{E51AF2A9-504A-04DD-127E-F75A9FEA5F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07568" y="1450708"/>
            <a:ext cx="2428136" cy="4316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410E8652-468E-F95D-2726-43A0009AE6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64284" y="1450708"/>
            <a:ext cx="2428136" cy="4316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1C04229A-34EB-3C8B-8EFB-060CED05C41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21000" y="1450708"/>
            <a:ext cx="2430000" cy="4316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4365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22"/>
                                        </p:tgtEl>
                                        <p:attrNameLst>
                                          <p:attrName>style.visibility</p:attrName>
                                        </p:attrNameLst>
                                      </p:cBhvr>
                                      <p:to>
                                        <p:strVal val="visible"/>
                                      </p:to>
                                    </p:set>
                                    <p:anim calcmode="lin" valueType="num">
                                      <p:cBhvr>
                                        <p:cTn id="9" dur="500" fill="hold"/>
                                        <p:tgtEl>
                                          <p:spTgt spid="22"/>
                                        </p:tgtEl>
                                        <p:attrNameLst>
                                          <p:attrName>ppt_w</p:attrName>
                                        </p:attrNameLst>
                                      </p:cBhvr>
                                      <p:tavLst>
                                        <p:tav tm="0">
                                          <p:val>
                                            <p:fltVal val="0"/>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childTnLst>
                                </p:cTn>
                              </p:par>
                              <p:par>
                                <p:cTn id="16" presetID="53" presetClass="entr" presetSubtype="16"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childTnLst>
                                </p:cTn>
                              </p:par>
                              <p:par>
                                <p:cTn id="25" presetID="53" presetClass="entr" presetSubtype="16"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
                                            <p:txEl>
                                              <p:pRg st="3" end="3"/>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AA25738-624C-1A2B-2E3B-8F9EFD6F56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4521" y="1443417"/>
            <a:ext cx="2427846" cy="4316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23B0219A-8D7A-31F3-C017-E87CBEF977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8838" y="1443417"/>
            <a:ext cx="2427846" cy="4316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9DB62270-2C13-70AE-FB52-35D88EF52E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3154" y="1443417"/>
            <a:ext cx="2427846" cy="4316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chemeClr val="tx2">
              <a:lumMod val="50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chemeClr val="tx2">
              <a:lumMod val="50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6. Mobile Port</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23</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Games</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117346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Tic Tac Toe</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Whack-a-Mole</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Drawing Board</a:t>
            </a:r>
          </a:p>
        </p:txBody>
      </p:sp>
    </p:spTree>
    <p:extLst>
      <p:ext uri="{BB962C8B-B14F-4D97-AF65-F5344CB8AC3E}">
        <p14:creationId xmlns:p14="http://schemas.microsoft.com/office/powerpoint/2010/main" val="302135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fltVal val="0"/>
                                          </p:val>
                                        </p:tav>
                                        <p:tav tm="100000">
                                          <p:val>
                                            <p:strVal val="#ppt_h"/>
                                          </p:val>
                                        </p:tav>
                                      </p:tavLst>
                                    </p:anim>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childTnLst>
                                </p:cTn>
                              </p:par>
                              <p:par>
                                <p:cTn id="16" presetID="53" presetClass="entr" presetSubtype="16"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childTnLst>
                                </p:cTn>
                              </p:par>
                              <p:par>
                                <p:cTn id="25" presetID="53" presetClass="entr" presetSubtype="16"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F6488A-B6AA-D380-0256-200D9704B74D}"/>
              </a:ext>
            </a:extLst>
          </p:cNvPr>
          <p:cNvSpPr/>
          <p:nvPr/>
        </p:nvSpPr>
        <p:spPr>
          <a:xfrm>
            <a:off x="0" y="-1358"/>
            <a:ext cx="12211200" cy="910358"/>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B700128-008E-DF3A-64B2-2D395BD547CF}"/>
              </a:ext>
            </a:extLst>
          </p:cNvPr>
          <p:cNvSpPr/>
          <p:nvPr/>
        </p:nvSpPr>
        <p:spPr>
          <a:xfrm>
            <a:off x="-19200" y="6308998"/>
            <a:ext cx="12211200" cy="549001"/>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Index</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a:off x="0" y="63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24</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EDE16EDF-C059-6DB9-CE49-0DEDA4118187}"/>
              </a:ext>
            </a:extLst>
          </p:cNvPr>
          <p:cNvSpPr txBox="1"/>
          <p:nvPr/>
        </p:nvSpPr>
        <p:spPr>
          <a:xfrm>
            <a:off x="335999" y="975399"/>
            <a:ext cx="5760001" cy="5529719"/>
          </a:xfrm>
          <a:prstGeom prst="rect">
            <a:avLst/>
          </a:prstGeom>
          <a:noFill/>
        </p:spPr>
        <p:txBody>
          <a:bodyPr wrap="square">
            <a:spAutoFit/>
          </a:bodyPr>
          <a:lstStyle/>
          <a:p>
            <a:pPr marL="342900" indent="-342900">
              <a:spcAft>
                <a:spcPts val="800"/>
              </a:spcAft>
              <a:buFont typeface="+mj-lt"/>
              <a:buAutoNum type="arabicPeriod"/>
            </a:pPr>
            <a:r>
              <a:rPr lang="en-GB" b="1" u="sng"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Introduction</a:t>
            </a:r>
          </a:p>
          <a:p>
            <a:pPr marL="342900" indent="-342900">
              <a:spcAft>
                <a:spcPts val="800"/>
              </a:spcAft>
              <a:buFont typeface="+mj-lt"/>
              <a:buAutoNum type="arabicPeriod"/>
            </a:pPr>
            <a:endParaRPr lang="en-GB" sz="800" b="1"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Original System Analysis</a:t>
            </a:r>
          </a:p>
          <a:p>
            <a:pPr marL="342900" indent="-342900">
              <a:spcAft>
                <a:spcPts val="800"/>
              </a:spcAft>
              <a:buFont typeface="+mj-lt"/>
              <a:buAutoNum type="arabicPeriod"/>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Research</a:t>
            </a:r>
          </a:p>
          <a:p>
            <a:pPr marL="342900" indent="-342900">
              <a:spcAft>
                <a:spcPts val="800"/>
              </a:spcAft>
              <a:buFont typeface="+mj-lt"/>
              <a:buAutoNum type="arabicPeriod"/>
            </a:pPr>
            <a:endParaRPr lang="en-GB" sz="800" b="1"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System Requirements</a:t>
            </a:r>
          </a:p>
          <a:p>
            <a:pPr marL="342900" indent="-342900">
              <a:spcAft>
                <a:spcPts val="800"/>
              </a:spcAft>
              <a:buFont typeface="+mj-lt"/>
              <a:buAutoNum type="arabicPeriod"/>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5"/>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Proof-Of-Concept</a:t>
            </a:r>
          </a:p>
          <a:p>
            <a:pPr marL="342900" indent="-342900">
              <a:spcAft>
                <a:spcPts val="800"/>
              </a:spcAft>
              <a:buFont typeface="+mj-lt"/>
              <a:buAutoNum type="arabicPeriod" startAt="5"/>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6"/>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Mobile Port</a:t>
            </a:r>
          </a:p>
          <a:p>
            <a:pPr marL="342900" indent="-342900">
              <a:spcAft>
                <a:spcPts val="800"/>
              </a:spcAft>
              <a:buFont typeface="+mj-lt"/>
              <a:buAutoNum type="arabicPeriod" startAt="6"/>
            </a:pPr>
            <a:endParaRPr lang="en-GB" sz="800" b="1" u="sng" dirty="0">
              <a:solidFill>
                <a:schemeClr val="tx2">
                  <a:lumMod val="50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accent4">
                    <a:lumMod val="50000"/>
                  </a:schemeClr>
                </a:solidFill>
                <a:latin typeface="Cambria" panose="02040503050406030204" pitchFamily="18" charset="0"/>
                <a:ea typeface="Cambria" panose="02040503050406030204" pitchFamily="18" charset="0"/>
                <a:cs typeface="Times New Roman" panose="02020603050405020304" pitchFamily="18" charset="0"/>
              </a:rPr>
              <a:t>Conclusion</a:t>
            </a:r>
          </a:p>
          <a:p>
            <a:pPr marL="342900" indent="-342900">
              <a:spcAft>
                <a:spcPts val="800"/>
              </a:spcAft>
              <a:buFont typeface="+mj-lt"/>
              <a:buAutoNum type="arabicPeriod" startAt="7"/>
            </a:pPr>
            <a:endParaRPr lang="en-GB" sz="800" b="1" u="sng" dirty="0">
              <a:solidFill>
                <a:schemeClr val="accent4">
                  <a:lumMod val="50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accent5"/>
                </a:solidFill>
                <a:latin typeface="Cambria" panose="02040503050406030204" pitchFamily="18" charset="0"/>
                <a:ea typeface="Cambria" panose="02040503050406030204" pitchFamily="18" charset="0"/>
                <a:cs typeface="Times New Roman" panose="02020603050405020304" pitchFamily="18" charset="0"/>
              </a:rPr>
              <a:t>Recommendations</a:t>
            </a:r>
          </a:p>
          <a:p>
            <a:pPr marL="342900" indent="-342900">
              <a:spcAft>
                <a:spcPts val="800"/>
              </a:spcAft>
              <a:buFont typeface="+mj-lt"/>
              <a:buAutoNum type="arabicPeriod" startAt="7"/>
            </a:pPr>
            <a:endParaRPr lang="en-GB" sz="800" b="1" u="sng" dirty="0">
              <a:solidFill>
                <a:schemeClr val="accent5"/>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9"/>
            </a:pPr>
            <a:r>
              <a:rPr lang="en-GB" b="1" u="sng" dirty="0">
                <a:solidFill>
                  <a:srgbClr val="00B050"/>
                </a:solidFill>
                <a:latin typeface="Cambria" panose="02040503050406030204" pitchFamily="18" charset="0"/>
                <a:ea typeface="Cambria" panose="02040503050406030204" pitchFamily="18" charset="0"/>
                <a:cs typeface="Times New Roman" panose="02020603050405020304" pitchFamily="18" charset="0"/>
              </a:rPr>
              <a:t>Discussion</a:t>
            </a:r>
            <a:endParaRPr lang="en-GB" b="1" u="sng" dirty="0">
              <a:solidFill>
                <a:srgbClr val="0CA58B"/>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endParaRPr lang="en-GB" sz="1400" b="1" u="sng" dirty="0">
              <a:solidFill>
                <a:srgbClr val="C0000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482762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chemeClr val="accent4">
              <a:lumMod val="50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chemeClr val="accent4">
              <a:lumMod val="50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7. Conclusion</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25</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276928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endParaRPr lang="en-GB" b="1" dirty="0">
              <a:solidFill>
                <a:srgbClr val="404040"/>
              </a:solidFill>
              <a:ea typeface="Cambria" panose="020405030504060302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GB" b="1" dirty="0">
              <a:solidFill>
                <a:srgbClr val="404040"/>
              </a:solidFill>
              <a:ea typeface="Cambria" panose="020405030504060302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GB" b="1" dirty="0">
              <a:solidFill>
                <a:srgbClr val="404040"/>
              </a:solidFill>
              <a:ea typeface="Cambria" panose="020405030504060302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GB" b="1" dirty="0">
              <a:solidFill>
                <a:srgbClr val="404040"/>
              </a:solidFill>
              <a:ea typeface="Cambria" panose="020405030504060302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MUST requirements certified</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Most SHOULD requirements certified</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One COULD requirement certified</a:t>
            </a:r>
          </a:p>
        </p:txBody>
      </p:sp>
      <p:sp>
        <p:nvSpPr>
          <p:cNvPr id="18" name="TextBox 17">
            <a:extLst>
              <a:ext uri="{FF2B5EF4-FFF2-40B4-BE49-F238E27FC236}">
                <a16:creationId xmlns:a16="http://schemas.microsoft.com/office/drawing/2014/main" id="{B966FF3F-ABB6-1E4D-82A0-D83D54F2FDBE}"/>
              </a:ext>
            </a:extLst>
          </p:cNvPr>
          <p:cNvSpPr txBox="1"/>
          <p:nvPr/>
        </p:nvSpPr>
        <p:spPr>
          <a:xfrm>
            <a:off x="326400" y="1706817"/>
            <a:ext cx="11520000" cy="862737"/>
          </a:xfrm>
          <a:prstGeom prst="rect">
            <a:avLst/>
          </a:prstGeom>
          <a:noFill/>
        </p:spPr>
        <p:txBody>
          <a:bodyPr wrap="square">
            <a:spAutoFit/>
          </a:bodyPr>
          <a:lstStyle/>
          <a:p>
            <a:pPr>
              <a:lnSpc>
                <a:spcPct val="107000"/>
              </a:lnSpc>
              <a:spcAft>
                <a:spcPts val="800"/>
              </a:spcAft>
            </a:pPr>
            <a:r>
              <a:rPr lang="en-GB" sz="2400" b="1" dirty="0">
                <a:solidFill>
                  <a:schemeClr val="tx1">
                    <a:lumMod val="75000"/>
                    <a:lumOff val="25000"/>
                  </a:schemeClr>
                </a:solidFill>
                <a:effectLst/>
                <a:latin typeface="Cambria" panose="02040503050406030204" pitchFamily="18" charset="0"/>
                <a:ea typeface="Cambria" panose="02040503050406030204" pitchFamily="18" charset="0"/>
                <a:cs typeface="Times New Roman" panose="02020603050405020304" pitchFamily="18" charset="0"/>
              </a:rPr>
              <a:t>Is it feasible to use the output of the light detection capability of the LEDs within the Gadget Board, to detect when and where the LED matrix is being touched?</a:t>
            </a:r>
            <a:endParaRPr lang="en-GB" b="1" dirty="0">
              <a:solidFill>
                <a:schemeClr val="tx1">
                  <a:lumMod val="75000"/>
                  <a:lumOff val="25000"/>
                </a:schemeClr>
              </a:solidFill>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03971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7">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chemeClr val="accent5">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chemeClr val="accent5">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8. Recommendations</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26</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Recommendations</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396615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Software</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Data</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Mobile App</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Cloud Support</a:t>
            </a:r>
          </a:p>
          <a:p>
            <a:pPr marL="742950" lvl="1" indent="-285750">
              <a:lnSpc>
                <a:spcPct val="107000"/>
              </a:lnSpc>
              <a:spcAft>
                <a:spcPts val="800"/>
              </a:spcAft>
              <a:buFont typeface="Arial" panose="020B0604020202020204" pitchFamily="34" charset="0"/>
              <a:buChar char="•"/>
            </a:pPr>
            <a:endParaRPr lang="en-GB" b="1" dirty="0">
              <a:solidFill>
                <a:srgbClr val="404040"/>
              </a:solidFill>
              <a:ea typeface="Cambria" panose="020405030504060302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Hardware</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Extra output</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More boards are required</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LED spacing</a:t>
            </a:r>
          </a:p>
          <a:p>
            <a:pPr marL="742950" lvl="1"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Independence</a:t>
            </a:r>
          </a:p>
        </p:txBody>
      </p:sp>
    </p:spTree>
    <p:extLst>
      <p:ext uri="{BB962C8B-B14F-4D97-AF65-F5344CB8AC3E}">
        <p14:creationId xmlns:p14="http://schemas.microsoft.com/office/powerpoint/2010/main" val="4066128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00B05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rgbClr val="00B05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9. Discussion</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486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27</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3104855"/>
            <a:ext cx="11519999" cy="1008289"/>
          </a:xfrm>
          <a:prstGeom prst="rect">
            <a:avLst/>
          </a:prstGeom>
          <a:noFill/>
        </p:spPr>
        <p:txBody>
          <a:bodyPr wrap="square">
            <a:spAutoFit/>
          </a:bodyPr>
          <a:lstStyle/>
          <a:p>
            <a:pPr algn="ctr">
              <a:lnSpc>
                <a:spcPct val="107000"/>
              </a:lnSpc>
              <a:spcAft>
                <a:spcPts val="800"/>
              </a:spcAft>
            </a:pPr>
            <a:r>
              <a:rPr lang="en-GB" sz="60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Thank you!</a:t>
            </a:r>
            <a:endParaRPr lang="en-GB" sz="60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5599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2000" tmFilter="0, 0; .2, .5; .8, .5; 1, 0"/>
                                        <p:tgtEl>
                                          <p:spTgt spid="15"/>
                                        </p:tgtEl>
                                      </p:cBhvr>
                                    </p:animEffect>
                                    <p:animScale>
                                      <p:cBhvr>
                                        <p:cTn id="7" dur="100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F6488A-B6AA-D380-0256-200D9704B74D}"/>
              </a:ext>
            </a:extLst>
          </p:cNvPr>
          <p:cNvSpPr/>
          <p:nvPr/>
        </p:nvSpPr>
        <p:spPr>
          <a:xfrm>
            <a:off x="0" y="-1358"/>
            <a:ext cx="12211200" cy="910358"/>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B700128-008E-DF3A-64B2-2D395BD547CF}"/>
              </a:ext>
            </a:extLst>
          </p:cNvPr>
          <p:cNvSpPr/>
          <p:nvPr/>
        </p:nvSpPr>
        <p:spPr>
          <a:xfrm>
            <a:off x="-19200" y="6308998"/>
            <a:ext cx="12211200" cy="549001"/>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Index</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a:off x="0" y="63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3</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7" name="TextBox 16">
            <a:extLst>
              <a:ext uri="{FF2B5EF4-FFF2-40B4-BE49-F238E27FC236}">
                <a16:creationId xmlns:a16="http://schemas.microsoft.com/office/drawing/2014/main" id="{698B25C2-8054-5EF4-FFA5-1F906C5EE570}"/>
              </a:ext>
            </a:extLst>
          </p:cNvPr>
          <p:cNvSpPr txBox="1"/>
          <p:nvPr/>
        </p:nvSpPr>
        <p:spPr>
          <a:xfrm>
            <a:off x="335999" y="975399"/>
            <a:ext cx="5760001" cy="5529719"/>
          </a:xfrm>
          <a:prstGeom prst="rect">
            <a:avLst/>
          </a:prstGeom>
          <a:noFill/>
        </p:spPr>
        <p:txBody>
          <a:bodyPr wrap="square">
            <a:spAutoFit/>
          </a:bodyPr>
          <a:lstStyle/>
          <a:p>
            <a:pPr marL="342900" indent="-342900">
              <a:spcAft>
                <a:spcPts val="800"/>
              </a:spcAft>
              <a:buFont typeface="+mj-lt"/>
              <a:buAutoNum type="arabicPeriod"/>
            </a:pPr>
            <a:r>
              <a:rPr lang="en-GB" b="1" u="sng" dirty="0">
                <a:solidFill>
                  <a:srgbClr val="0070C0"/>
                </a:solidFill>
                <a:effectLst/>
                <a:latin typeface="Cambria" panose="02040503050406030204" pitchFamily="18" charset="0"/>
                <a:ea typeface="Cambria" panose="02040503050406030204" pitchFamily="18" charset="0"/>
                <a:cs typeface="Times New Roman" panose="02020603050405020304" pitchFamily="18" charset="0"/>
              </a:rPr>
              <a:t>Introduction</a:t>
            </a:r>
          </a:p>
          <a:p>
            <a:pPr marL="342900" indent="-342900">
              <a:spcAft>
                <a:spcPts val="800"/>
              </a:spcAft>
              <a:buFont typeface="+mj-lt"/>
              <a:buAutoNum type="arabicPeriod"/>
            </a:pPr>
            <a:endParaRPr lang="en-GB" sz="800" b="1" dirty="0">
              <a:solidFill>
                <a:srgbClr val="0070C0"/>
              </a:solidFill>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accent2"/>
                </a:solidFill>
                <a:latin typeface="Cambria" panose="02040503050406030204" pitchFamily="18" charset="0"/>
                <a:ea typeface="Cambria" panose="02040503050406030204" pitchFamily="18" charset="0"/>
                <a:cs typeface="Times New Roman" panose="02020603050405020304" pitchFamily="18" charset="0"/>
              </a:rPr>
              <a:t>Original System Analysis</a:t>
            </a:r>
          </a:p>
          <a:p>
            <a:pPr marL="342900" indent="-342900">
              <a:spcAft>
                <a:spcPts val="800"/>
              </a:spcAft>
              <a:buFont typeface="+mj-lt"/>
              <a:buAutoNum type="arabicPeriod"/>
            </a:pPr>
            <a:endParaRPr lang="en-GB" sz="800" b="1" u="sng" dirty="0">
              <a:solidFill>
                <a:schemeClr val="accent2"/>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rgbClr val="7030A0"/>
                </a:solidFill>
                <a:effectLst/>
                <a:latin typeface="Cambria" panose="02040503050406030204" pitchFamily="18" charset="0"/>
                <a:ea typeface="Cambria" panose="02040503050406030204" pitchFamily="18" charset="0"/>
                <a:cs typeface="Times New Roman" panose="02020603050405020304" pitchFamily="18" charset="0"/>
              </a:rPr>
              <a:t>Research</a:t>
            </a:r>
          </a:p>
          <a:p>
            <a:pPr marL="342900" indent="-342900">
              <a:spcAft>
                <a:spcPts val="800"/>
              </a:spcAft>
              <a:buFont typeface="+mj-lt"/>
              <a:buAutoNum type="arabicPeriod"/>
            </a:pPr>
            <a:endParaRPr lang="en-GB" sz="800" b="1" dirty="0">
              <a:solidFill>
                <a:srgbClr val="7030A0"/>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rgbClr val="C00000"/>
                </a:solidFill>
                <a:latin typeface="Cambria" panose="02040503050406030204" pitchFamily="18" charset="0"/>
                <a:ea typeface="Cambria" panose="02040503050406030204" pitchFamily="18" charset="0"/>
                <a:cs typeface="Times New Roman" panose="02020603050405020304" pitchFamily="18" charset="0"/>
              </a:rPr>
              <a:t>System Requirements</a:t>
            </a:r>
          </a:p>
          <a:p>
            <a:pPr marL="342900" indent="-342900">
              <a:spcAft>
                <a:spcPts val="800"/>
              </a:spcAft>
              <a:buFont typeface="+mj-lt"/>
              <a:buAutoNum type="arabicPeriod"/>
            </a:pPr>
            <a:endParaRPr lang="en-GB" sz="800" b="1" u="sng" dirty="0">
              <a:solidFill>
                <a:srgbClr val="C00000"/>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5"/>
            </a:pPr>
            <a:r>
              <a:rPr lang="en-GB" b="1" u="sng" dirty="0">
                <a:solidFill>
                  <a:srgbClr val="0CA58B"/>
                </a:solidFill>
                <a:latin typeface="Cambria" panose="02040503050406030204" pitchFamily="18" charset="0"/>
                <a:ea typeface="Cambria" panose="02040503050406030204" pitchFamily="18" charset="0"/>
                <a:cs typeface="Times New Roman" panose="02020603050405020304" pitchFamily="18" charset="0"/>
              </a:rPr>
              <a:t>Proof-Of-Concept</a:t>
            </a:r>
          </a:p>
          <a:p>
            <a:pPr marL="342900" indent="-342900">
              <a:spcAft>
                <a:spcPts val="800"/>
              </a:spcAft>
              <a:buFont typeface="+mj-lt"/>
              <a:buAutoNum type="arabicPeriod" startAt="5"/>
            </a:pPr>
            <a:endParaRPr lang="en-GB" sz="800" b="1" u="sng" dirty="0">
              <a:solidFill>
                <a:srgbClr val="0CA58B"/>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6"/>
            </a:pPr>
            <a:r>
              <a:rPr lang="en-GB" b="1" u="sng" dirty="0">
                <a:solidFill>
                  <a:schemeClr val="tx2">
                    <a:lumMod val="50000"/>
                  </a:schemeClr>
                </a:solidFill>
                <a:latin typeface="Cambria" panose="02040503050406030204" pitchFamily="18" charset="0"/>
                <a:ea typeface="Cambria" panose="02040503050406030204" pitchFamily="18" charset="0"/>
                <a:cs typeface="Times New Roman" panose="02020603050405020304" pitchFamily="18" charset="0"/>
              </a:rPr>
              <a:t>Mobile Port</a:t>
            </a:r>
          </a:p>
          <a:p>
            <a:pPr marL="342900" indent="-342900">
              <a:spcAft>
                <a:spcPts val="800"/>
              </a:spcAft>
              <a:buFont typeface="+mj-lt"/>
              <a:buAutoNum type="arabicPeriod" startAt="6"/>
            </a:pPr>
            <a:endParaRPr lang="en-GB" sz="800" b="1" u="sng" dirty="0">
              <a:solidFill>
                <a:schemeClr val="tx2">
                  <a:lumMod val="50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accent4">
                    <a:lumMod val="50000"/>
                  </a:schemeClr>
                </a:solidFill>
                <a:latin typeface="Cambria" panose="02040503050406030204" pitchFamily="18" charset="0"/>
                <a:ea typeface="Cambria" panose="02040503050406030204" pitchFamily="18" charset="0"/>
                <a:cs typeface="Times New Roman" panose="02020603050405020304" pitchFamily="18" charset="0"/>
              </a:rPr>
              <a:t>Conclusion</a:t>
            </a:r>
          </a:p>
          <a:p>
            <a:pPr marL="342900" indent="-342900">
              <a:spcAft>
                <a:spcPts val="800"/>
              </a:spcAft>
              <a:buFont typeface="+mj-lt"/>
              <a:buAutoNum type="arabicPeriod" startAt="7"/>
            </a:pPr>
            <a:endParaRPr lang="en-GB" sz="800" b="1" u="sng" dirty="0">
              <a:solidFill>
                <a:schemeClr val="accent4">
                  <a:lumMod val="50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accent5"/>
                </a:solidFill>
                <a:latin typeface="Cambria" panose="02040503050406030204" pitchFamily="18" charset="0"/>
                <a:ea typeface="Cambria" panose="02040503050406030204" pitchFamily="18" charset="0"/>
                <a:cs typeface="Times New Roman" panose="02020603050405020304" pitchFamily="18" charset="0"/>
              </a:rPr>
              <a:t>Recommendations</a:t>
            </a:r>
          </a:p>
          <a:p>
            <a:pPr marL="342900" indent="-342900">
              <a:spcAft>
                <a:spcPts val="800"/>
              </a:spcAft>
              <a:buFont typeface="+mj-lt"/>
              <a:buAutoNum type="arabicPeriod" startAt="7"/>
            </a:pPr>
            <a:endParaRPr lang="en-GB" sz="800" b="1" u="sng" dirty="0">
              <a:solidFill>
                <a:schemeClr val="accent5"/>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9"/>
            </a:pPr>
            <a:r>
              <a:rPr lang="en-GB" b="1" u="sng" dirty="0">
                <a:solidFill>
                  <a:srgbClr val="00B050"/>
                </a:solidFill>
                <a:latin typeface="Cambria" panose="02040503050406030204" pitchFamily="18" charset="0"/>
                <a:ea typeface="Cambria" panose="02040503050406030204" pitchFamily="18" charset="0"/>
                <a:cs typeface="Times New Roman" panose="02020603050405020304" pitchFamily="18" charset="0"/>
              </a:rPr>
              <a:t>Discussion</a:t>
            </a:r>
            <a:endParaRPr lang="en-GB" b="1" u="sng" dirty="0">
              <a:solidFill>
                <a:srgbClr val="0CA58B"/>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endParaRPr lang="en-GB" sz="1400" b="1" u="sng" dirty="0">
              <a:solidFill>
                <a:srgbClr val="C0000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932948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0070C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0" y="6305576"/>
            <a:ext cx="12211200" cy="549001"/>
          </a:xfrm>
          <a:prstGeom prst="rect">
            <a:avLst/>
          </a:prstGeom>
          <a:solidFill>
            <a:srgbClr val="0070C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1. Introduction</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192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a:off x="0" y="6309000"/>
            <a:ext cx="12192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4</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pic>
        <p:nvPicPr>
          <p:cNvPr id="30" name="Picture 29">
            <a:extLst>
              <a:ext uri="{FF2B5EF4-FFF2-40B4-BE49-F238E27FC236}">
                <a16:creationId xmlns:a16="http://schemas.microsoft.com/office/drawing/2014/main" id="{2E87F9A5-0F29-93E2-87B8-407C2922E5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48875" y="4887157"/>
            <a:ext cx="1637173" cy="977577"/>
          </a:xfrm>
          <a:prstGeom prst="rect">
            <a:avLst/>
          </a:prstGeom>
        </p:spPr>
      </p:pic>
      <p:sp>
        <p:nvSpPr>
          <p:cNvPr id="36" name="TextBox 35">
            <a:extLst>
              <a:ext uri="{FF2B5EF4-FFF2-40B4-BE49-F238E27FC236}">
                <a16:creationId xmlns:a16="http://schemas.microsoft.com/office/drawing/2014/main" id="{A71C9A2D-2B4B-C798-CD74-788BB0A862E9}"/>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Project Background</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82C635B8-4F72-8D69-CB46-3C9D618EE0B5}"/>
              </a:ext>
            </a:extLst>
          </p:cNvPr>
          <p:cNvSpPr txBox="1"/>
          <p:nvPr/>
        </p:nvSpPr>
        <p:spPr>
          <a:xfrm>
            <a:off x="336000" y="1606347"/>
            <a:ext cx="3245400" cy="3567195"/>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Ø"/>
            </a:pPr>
            <a:r>
              <a:rPr lang="en-GB" b="1" u="sng" dirty="0">
                <a:solidFill>
                  <a:srgbClr val="404040"/>
                </a:solidFill>
                <a:ea typeface="Cambria" panose="02040503050406030204" pitchFamily="18" charset="0"/>
                <a:cs typeface="Times New Roman" panose="02020603050405020304" pitchFamily="18" charset="0"/>
              </a:rPr>
              <a:t>Gadget Board</a:t>
            </a:r>
          </a:p>
          <a:p>
            <a:pPr marL="800100" lvl="1" indent="-34290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PIC18FXXJ97</a:t>
            </a:r>
            <a:endParaRPr lang="en-GB" b="1" dirty="0">
              <a:solidFill>
                <a:srgbClr val="404040"/>
              </a:solidFill>
              <a:effectLst/>
              <a:ea typeface="Cambria" panose="02040503050406030204" pitchFamily="18" charset="0"/>
              <a:cs typeface="Times New Roman" panose="02020603050405020304" pitchFamily="18" charset="0"/>
            </a:endParaRPr>
          </a:p>
          <a:p>
            <a:pPr marL="800100" lvl="1" indent="-342900">
              <a:lnSpc>
                <a:spcPct val="107000"/>
              </a:lnSpc>
              <a:spcAft>
                <a:spcPts val="800"/>
              </a:spcAft>
              <a:buFont typeface="Arial" panose="020B0604020202020204" pitchFamily="34" charset="0"/>
              <a:buChar char="•"/>
            </a:pPr>
            <a:r>
              <a:rPr lang="en-GB" b="1" dirty="0">
                <a:solidFill>
                  <a:srgbClr val="404040"/>
                </a:solidFill>
                <a:effectLst/>
                <a:ea typeface="Cambria" panose="02040503050406030204" pitchFamily="18" charset="0"/>
                <a:cs typeface="Times New Roman" panose="02020603050405020304" pitchFamily="18" charset="0"/>
              </a:rPr>
              <a:t>12 x 12 LED Matrix</a:t>
            </a:r>
          </a:p>
          <a:p>
            <a:pPr marL="800100" lvl="1" indent="-34290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6 Push-buttons</a:t>
            </a:r>
          </a:p>
          <a:p>
            <a:pPr marL="800100" lvl="1" indent="-342900">
              <a:lnSpc>
                <a:spcPct val="107000"/>
              </a:lnSpc>
              <a:spcAft>
                <a:spcPts val="800"/>
              </a:spcAft>
              <a:buFont typeface="Arial" panose="020B0604020202020204" pitchFamily="34" charset="0"/>
              <a:buChar char="•"/>
            </a:pPr>
            <a:r>
              <a:rPr lang="en-GB" b="1" dirty="0">
                <a:solidFill>
                  <a:srgbClr val="404040"/>
                </a:solidFill>
                <a:effectLst/>
                <a:ea typeface="Cambria" panose="02040503050406030204" pitchFamily="18" charset="0"/>
                <a:cs typeface="Times New Roman" panose="02020603050405020304" pitchFamily="18" charset="0"/>
              </a:rPr>
              <a:t>Embedded Software</a:t>
            </a:r>
          </a:p>
          <a:p>
            <a:pPr marL="342900" indent="-342900">
              <a:lnSpc>
                <a:spcPct val="107000"/>
              </a:lnSpc>
              <a:spcAft>
                <a:spcPts val="800"/>
              </a:spcAft>
              <a:buFont typeface="Wingdings" panose="05000000000000000000" pitchFamily="2" charset="2"/>
              <a:buChar char="Ø"/>
            </a:pPr>
            <a:r>
              <a:rPr lang="en-GB" b="1" u="sng" dirty="0">
                <a:solidFill>
                  <a:srgbClr val="404040"/>
                </a:solidFill>
                <a:ea typeface="Cambria" panose="02040503050406030204" pitchFamily="18" charset="0"/>
                <a:cs typeface="Times New Roman" panose="02020603050405020304" pitchFamily="18" charset="0"/>
              </a:rPr>
              <a:t>Mobile Phone</a:t>
            </a:r>
          </a:p>
          <a:p>
            <a:pPr marL="800100" lvl="1" indent="-342900">
              <a:lnSpc>
                <a:spcPct val="107000"/>
              </a:lnSpc>
              <a:spcAft>
                <a:spcPts val="800"/>
              </a:spcAft>
              <a:buFont typeface="Arial" panose="020B0604020202020204" pitchFamily="34" charset="0"/>
              <a:buChar char="•"/>
            </a:pPr>
            <a:r>
              <a:rPr lang="en-GB" b="1" dirty="0">
                <a:solidFill>
                  <a:srgbClr val="404040"/>
                </a:solidFill>
                <a:effectLst/>
                <a:ea typeface="Cambria" panose="02040503050406030204" pitchFamily="18" charset="0"/>
                <a:cs typeface="Times New Roman" panose="02020603050405020304" pitchFamily="18" charset="0"/>
              </a:rPr>
              <a:t>Touch Screen</a:t>
            </a:r>
          </a:p>
          <a:p>
            <a:pPr marL="800100" lvl="1" indent="-34290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OTG cable</a:t>
            </a:r>
          </a:p>
          <a:p>
            <a:pPr marL="800100" lvl="1" indent="-342900">
              <a:lnSpc>
                <a:spcPct val="107000"/>
              </a:lnSpc>
              <a:spcAft>
                <a:spcPts val="800"/>
              </a:spcAft>
              <a:buFont typeface="Arial" panose="020B0604020202020204" pitchFamily="34" charset="0"/>
              <a:buChar char="•"/>
            </a:pPr>
            <a:r>
              <a:rPr lang="en-GB" b="1" dirty="0">
                <a:solidFill>
                  <a:srgbClr val="404040"/>
                </a:solidFill>
                <a:effectLst/>
                <a:ea typeface="Cambria" panose="02040503050406030204" pitchFamily="18" charset="0"/>
                <a:cs typeface="Times New Roman" panose="02020603050405020304" pitchFamily="18" charset="0"/>
              </a:rPr>
              <a:t>Flutter app</a:t>
            </a:r>
          </a:p>
        </p:txBody>
      </p:sp>
      <p:pic>
        <p:nvPicPr>
          <p:cNvPr id="15" name="Picture 14">
            <a:extLst>
              <a:ext uri="{FF2B5EF4-FFF2-40B4-BE49-F238E27FC236}">
                <a16:creationId xmlns:a16="http://schemas.microsoft.com/office/drawing/2014/main" id="{0B96B52E-0B83-293C-0F35-67E23AC87B9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83220" y="1192498"/>
            <a:ext cx="6091217" cy="3992430"/>
          </a:xfrm>
          <a:prstGeom prst="rect">
            <a:avLst/>
          </a:prstGeom>
        </p:spPr>
      </p:pic>
      <p:sp>
        <p:nvSpPr>
          <p:cNvPr id="18" name="Oval 17">
            <a:extLst>
              <a:ext uri="{FF2B5EF4-FFF2-40B4-BE49-F238E27FC236}">
                <a16:creationId xmlns:a16="http://schemas.microsoft.com/office/drawing/2014/main" id="{7A443FED-64DD-63A9-D5A4-0FA66DF5BDDB}"/>
              </a:ext>
            </a:extLst>
          </p:cNvPr>
          <p:cNvSpPr/>
          <p:nvPr/>
        </p:nvSpPr>
        <p:spPr>
          <a:xfrm>
            <a:off x="7981950" y="2634853"/>
            <a:ext cx="1133475" cy="1133475"/>
          </a:xfrm>
          <a:prstGeom prst="ellipse">
            <a:avLst/>
          </a:prstGeom>
          <a:noFill/>
          <a:ln w="571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sp>
        <p:nvSpPr>
          <p:cNvPr id="19" name="Rectangle 18">
            <a:extLst>
              <a:ext uri="{FF2B5EF4-FFF2-40B4-BE49-F238E27FC236}">
                <a16:creationId xmlns:a16="http://schemas.microsoft.com/office/drawing/2014/main" id="{62946DF1-28DA-D7E1-B92A-AD89C55579F3}"/>
              </a:ext>
            </a:extLst>
          </p:cNvPr>
          <p:cNvSpPr/>
          <p:nvPr/>
        </p:nvSpPr>
        <p:spPr>
          <a:xfrm>
            <a:off x="4000499" y="1568053"/>
            <a:ext cx="3399455" cy="3280680"/>
          </a:xfrm>
          <a:prstGeom prst="rect">
            <a:avLst/>
          </a:prstGeom>
          <a:noFill/>
          <a:ln w="571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a:t>               </a:t>
            </a:r>
            <a:endParaRPr lang="LID4096" dirty="0"/>
          </a:p>
        </p:txBody>
      </p:sp>
      <p:sp>
        <p:nvSpPr>
          <p:cNvPr id="21" name="Rectangle 20">
            <a:extLst>
              <a:ext uri="{FF2B5EF4-FFF2-40B4-BE49-F238E27FC236}">
                <a16:creationId xmlns:a16="http://schemas.microsoft.com/office/drawing/2014/main" id="{EFB86AF1-0827-9F65-0D5F-93270C71CD3A}"/>
              </a:ext>
            </a:extLst>
          </p:cNvPr>
          <p:cNvSpPr/>
          <p:nvPr/>
        </p:nvSpPr>
        <p:spPr>
          <a:xfrm>
            <a:off x="7781925" y="1377553"/>
            <a:ext cx="1476375" cy="400763"/>
          </a:xfrm>
          <a:prstGeom prst="rect">
            <a:avLst/>
          </a:prstGeom>
          <a:noFill/>
          <a:ln w="571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sp>
        <p:nvSpPr>
          <p:cNvPr id="42" name="Rectangle 41">
            <a:extLst>
              <a:ext uri="{FF2B5EF4-FFF2-40B4-BE49-F238E27FC236}">
                <a16:creationId xmlns:a16="http://schemas.microsoft.com/office/drawing/2014/main" id="{F5A3FE1A-6B61-BD62-CB28-7E2AC495C1CC}"/>
              </a:ext>
            </a:extLst>
          </p:cNvPr>
          <p:cNvSpPr/>
          <p:nvPr/>
        </p:nvSpPr>
        <p:spPr>
          <a:xfrm>
            <a:off x="7781925" y="4642428"/>
            <a:ext cx="1476375" cy="400763"/>
          </a:xfrm>
          <a:prstGeom prst="rect">
            <a:avLst/>
          </a:prstGeom>
          <a:noFill/>
          <a:ln w="571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grpSp>
        <p:nvGrpSpPr>
          <p:cNvPr id="31" name="Group 30">
            <a:extLst>
              <a:ext uri="{FF2B5EF4-FFF2-40B4-BE49-F238E27FC236}">
                <a16:creationId xmlns:a16="http://schemas.microsoft.com/office/drawing/2014/main" id="{E66A4E09-7725-5E0D-4EB8-C1770F208030}"/>
              </a:ext>
            </a:extLst>
          </p:cNvPr>
          <p:cNvGrpSpPr/>
          <p:nvPr/>
        </p:nvGrpSpPr>
        <p:grpSpPr>
          <a:xfrm>
            <a:off x="10088796" y="1370792"/>
            <a:ext cx="1557330" cy="3151613"/>
            <a:chOff x="10088796" y="1370792"/>
            <a:chExt cx="1557330" cy="3151613"/>
          </a:xfrm>
        </p:grpSpPr>
        <p:pic>
          <p:nvPicPr>
            <p:cNvPr id="20" name="Picture 19">
              <a:extLst>
                <a:ext uri="{FF2B5EF4-FFF2-40B4-BE49-F238E27FC236}">
                  <a16:creationId xmlns:a16="http://schemas.microsoft.com/office/drawing/2014/main" id="{BA75869C-4119-526C-C855-3D9EA9EC7D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088796" y="1370792"/>
              <a:ext cx="1557330" cy="3151613"/>
            </a:xfrm>
            <a:prstGeom prst="rect">
              <a:avLst/>
            </a:prstGeom>
          </p:spPr>
        </p:pic>
        <p:sp>
          <p:nvSpPr>
            <p:cNvPr id="29" name="Rectangle 28">
              <a:extLst>
                <a:ext uri="{FF2B5EF4-FFF2-40B4-BE49-F238E27FC236}">
                  <a16:creationId xmlns:a16="http://schemas.microsoft.com/office/drawing/2014/main" id="{59C0BD31-C285-68E7-0673-6A8E2D6699E8}"/>
                </a:ext>
              </a:extLst>
            </p:cNvPr>
            <p:cNvSpPr/>
            <p:nvPr/>
          </p:nvSpPr>
          <p:spPr>
            <a:xfrm>
              <a:off x="10201276" y="1508327"/>
              <a:ext cx="1343026" cy="27945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baseline="-25000"/>
            </a:p>
          </p:txBody>
        </p:sp>
      </p:grpSp>
      <p:sp>
        <p:nvSpPr>
          <p:cNvPr id="43" name="Rectangle 42">
            <a:extLst>
              <a:ext uri="{FF2B5EF4-FFF2-40B4-BE49-F238E27FC236}">
                <a16:creationId xmlns:a16="http://schemas.microsoft.com/office/drawing/2014/main" id="{E61C59E5-100A-3472-3A6C-CBF9EA869640}"/>
              </a:ext>
            </a:extLst>
          </p:cNvPr>
          <p:cNvSpPr/>
          <p:nvPr/>
        </p:nvSpPr>
        <p:spPr>
          <a:xfrm>
            <a:off x="10238249" y="1508327"/>
            <a:ext cx="1267952" cy="2682673"/>
          </a:xfrm>
          <a:prstGeom prst="rect">
            <a:avLst/>
          </a:prstGeom>
          <a:noFill/>
          <a:ln w="571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sp>
        <p:nvSpPr>
          <p:cNvPr id="44" name="Rectangle 43">
            <a:extLst>
              <a:ext uri="{FF2B5EF4-FFF2-40B4-BE49-F238E27FC236}">
                <a16:creationId xmlns:a16="http://schemas.microsoft.com/office/drawing/2014/main" id="{A4B45A5C-9841-687E-AFDC-7DBE2BA406C3}"/>
              </a:ext>
            </a:extLst>
          </p:cNvPr>
          <p:cNvSpPr/>
          <p:nvPr/>
        </p:nvSpPr>
        <p:spPr>
          <a:xfrm>
            <a:off x="10010775" y="4818428"/>
            <a:ext cx="1703848" cy="1101997"/>
          </a:xfrm>
          <a:prstGeom prst="rect">
            <a:avLst/>
          </a:prstGeom>
          <a:noFill/>
          <a:ln w="57150">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pic>
        <p:nvPicPr>
          <p:cNvPr id="24" name="Picture 23">
            <a:extLst>
              <a:ext uri="{FF2B5EF4-FFF2-40B4-BE49-F238E27FC236}">
                <a16:creationId xmlns:a16="http://schemas.microsoft.com/office/drawing/2014/main" id="{4DBC9FBC-E6E4-62A5-37AE-B88B9F17A40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51013" y="2405045"/>
            <a:ext cx="866700" cy="877243"/>
          </a:xfrm>
          <a:prstGeom prst="rect">
            <a:avLst/>
          </a:prstGeom>
        </p:spPr>
      </p:pic>
      <p:pic>
        <p:nvPicPr>
          <p:cNvPr id="26" name="Picture 25">
            <a:extLst>
              <a:ext uri="{FF2B5EF4-FFF2-40B4-BE49-F238E27FC236}">
                <a16:creationId xmlns:a16="http://schemas.microsoft.com/office/drawing/2014/main" id="{1FF3F645-7EC3-665E-99B9-11E9F6A1DB2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65524" y="5219933"/>
            <a:ext cx="726608" cy="837371"/>
          </a:xfrm>
          <a:prstGeom prst="rect">
            <a:avLst/>
          </a:prstGeom>
        </p:spPr>
      </p:pic>
    </p:spTree>
    <p:extLst>
      <p:ext uri="{BB962C8B-B14F-4D97-AF65-F5344CB8AC3E}">
        <p14:creationId xmlns:p14="http://schemas.microsoft.com/office/powerpoint/2010/main" val="76602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7">
                                            <p:txEl>
                                              <p:pRg st="1" end="1"/>
                                            </p:txEl>
                                          </p:spTgt>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26" presetClass="emph" presetSubtype="0" fill="hold" grpId="0" nodeType="withEffect">
                                  <p:stCondLst>
                                    <p:cond delay="0"/>
                                  </p:stCondLst>
                                  <p:childTnLst>
                                    <p:animEffect transition="out" filter="fade">
                                      <p:cBhvr>
                                        <p:cTn id="19" dur="2000" tmFilter="0, 0; .2, .5; .8, .5; 1, 0"/>
                                        <p:tgtEl>
                                          <p:spTgt spid="18"/>
                                        </p:tgtEl>
                                      </p:cBhvr>
                                    </p:animEffect>
                                    <p:animScale>
                                      <p:cBhvr>
                                        <p:cTn id="20" dur="1000" autoRev="1" fill="hold"/>
                                        <p:tgtEl>
                                          <p:spTgt spid="18"/>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2" end="2"/>
                                            </p:tx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26" presetClass="emph" presetSubtype="0" fill="hold" grpId="0" nodeType="withEffect">
                                  <p:stCondLst>
                                    <p:cond delay="0"/>
                                  </p:stCondLst>
                                  <p:childTnLst>
                                    <p:animEffect transition="out" filter="fade">
                                      <p:cBhvr>
                                        <p:cTn id="28" dur="2000" tmFilter="0, 0; .2, .5; .8, .5; 1, 0"/>
                                        <p:tgtEl>
                                          <p:spTgt spid="19"/>
                                        </p:tgtEl>
                                      </p:cBhvr>
                                    </p:animEffect>
                                    <p:animScale>
                                      <p:cBhvr>
                                        <p:cTn id="29" dur="1000" autoRev="1" fill="hold"/>
                                        <p:tgtEl>
                                          <p:spTgt spid="19"/>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7">
                                            <p:txEl>
                                              <p:pRg st="3" end="3"/>
                                            </p:txEl>
                                          </p:spTgt>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26" presetClass="emph" presetSubtype="0" fill="hold" grpId="0" nodeType="withEffect">
                                  <p:stCondLst>
                                    <p:cond delay="0"/>
                                  </p:stCondLst>
                                  <p:childTnLst>
                                    <p:animEffect transition="out" filter="fade">
                                      <p:cBhvr>
                                        <p:cTn id="37" dur="2000" tmFilter="0, 0; .2, .5; .8, .5; 1, 0"/>
                                        <p:tgtEl>
                                          <p:spTgt spid="42"/>
                                        </p:tgtEl>
                                      </p:cBhvr>
                                    </p:animEffect>
                                    <p:animScale>
                                      <p:cBhvr>
                                        <p:cTn id="38" dur="1000" autoRev="1" fill="hold"/>
                                        <p:tgtEl>
                                          <p:spTgt spid="42"/>
                                        </p:tgtEl>
                                      </p:cBhvr>
                                      <p:by x="105000" y="105000"/>
                                    </p:animScale>
                                  </p:childTnLst>
                                </p:cTn>
                              </p:par>
                              <p:par>
                                <p:cTn id="39" presetID="1" presetClass="entr" presetSubtype="0" fill="hold" grpId="1"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26" presetClass="emph" presetSubtype="0" fill="hold" grpId="0" nodeType="withEffect">
                                  <p:stCondLst>
                                    <p:cond delay="0"/>
                                  </p:stCondLst>
                                  <p:childTnLst>
                                    <p:animEffect transition="out" filter="fade">
                                      <p:cBhvr>
                                        <p:cTn id="42" dur="2000" tmFilter="0, 0; .2, .5; .8, .5; 1, 0"/>
                                        <p:tgtEl>
                                          <p:spTgt spid="21"/>
                                        </p:tgtEl>
                                      </p:cBhvr>
                                    </p:animEffect>
                                    <p:animScale>
                                      <p:cBhvr>
                                        <p:cTn id="43" dur="1000" autoRev="1" fill="hold"/>
                                        <p:tgtEl>
                                          <p:spTgt spid="21"/>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xEl>
                                              <p:pRg st="4" end="4"/>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7">
                                            <p:txEl>
                                              <p:pRg st="5" end="5"/>
                                            </p:txEl>
                                          </p:spTgt>
                                        </p:tgtEl>
                                        <p:attrNameLst>
                                          <p:attrName>style.visibility</p:attrName>
                                        </p:attrNameLst>
                                      </p:cBhvr>
                                      <p:to>
                                        <p:strVal val="visible"/>
                                      </p:to>
                                    </p:set>
                                  </p:childTnLst>
                                </p:cTn>
                              </p:par>
                              <p:par>
                                <p:cTn id="54" presetID="53" presetClass="entr" presetSubtype="16"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p:cTn id="56" dur="500" fill="hold"/>
                                        <p:tgtEl>
                                          <p:spTgt spid="31"/>
                                        </p:tgtEl>
                                        <p:attrNameLst>
                                          <p:attrName>ppt_w</p:attrName>
                                        </p:attrNameLst>
                                      </p:cBhvr>
                                      <p:tavLst>
                                        <p:tav tm="0">
                                          <p:val>
                                            <p:fltVal val="0"/>
                                          </p:val>
                                        </p:tav>
                                        <p:tav tm="100000">
                                          <p:val>
                                            <p:strVal val="#ppt_w"/>
                                          </p:val>
                                        </p:tav>
                                      </p:tavLst>
                                    </p:anim>
                                    <p:anim calcmode="lin" valueType="num">
                                      <p:cBhvr>
                                        <p:cTn id="57" dur="500" fill="hold"/>
                                        <p:tgtEl>
                                          <p:spTgt spid="31"/>
                                        </p:tgtEl>
                                        <p:attrNameLst>
                                          <p:attrName>ppt_h</p:attrName>
                                        </p:attrNameLst>
                                      </p:cBhvr>
                                      <p:tavLst>
                                        <p:tav tm="0">
                                          <p:val>
                                            <p:fltVal val="0"/>
                                          </p:val>
                                        </p:tav>
                                        <p:tav tm="100000">
                                          <p:val>
                                            <p:strVal val="#ppt_h"/>
                                          </p:val>
                                        </p:tav>
                                      </p:tavLst>
                                    </p:anim>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7">
                                            <p:txEl>
                                              <p:pRg st="6" end="6"/>
                                            </p:txEl>
                                          </p:spTgt>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26" presetClass="emph" presetSubtype="0" fill="hold" grpId="0" nodeType="withEffect">
                                  <p:stCondLst>
                                    <p:cond delay="0"/>
                                  </p:stCondLst>
                                  <p:childTnLst>
                                    <p:animEffect transition="out" filter="fade">
                                      <p:cBhvr>
                                        <p:cTn id="66" dur="2000" tmFilter="0, 0; .2, .5; .8, .5; 1, 0"/>
                                        <p:tgtEl>
                                          <p:spTgt spid="43"/>
                                        </p:tgtEl>
                                      </p:cBhvr>
                                    </p:animEffect>
                                    <p:animScale>
                                      <p:cBhvr>
                                        <p:cTn id="67" dur="1000" autoRev="1" fill="hold"/>
                                        <p:tgtEl>
                                          <p:spTgt spid="43"/>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7">
                                            <p:txEl>
                                              <p:pRg st="7" end="7"/>
                                            </p:txEl>
                                          </p:spTgt>
                                        </p:tgtEl>
                                        <p:attrNameLst>
                                          <p:attrName>style.visibility</p:attrName>
                                        </p:attrNameLst>
                                      </p:cBhvr>
                                      <p:to>
                                        <p:strVal val="visible"/>
                                      </p:to>
                                    </p:set>
                                  </p:childTnLst>
                                </p:cTn>
                              </p:par>
                              <p:par>
                                <p:cTn id="72" presetID="53" presetClass="entr" presetSubtype="16"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p:cTn id="74" dur="500" fill="hold"/>
                                        <p:tgtEl>
                                          <p:spTgt spid="30"/>
                                        </p:tgtEl>
                                        <p:attrNameLst>
                                          <p:attrName>ppt_w</p:attrName>
                                        </p:attrNameLst>
                                      </p:cBhvr>
                                      <p:tavLst>
                                        <p:tav tm="0">
                                          <p:val>
                                            <p:fltVal val="0"/>
                                          </p:val>
                                        </p:tav>
                                        <p:tav tm="100000">
                                          <p:val>
                                            <p:strVal val="#ppt_w"/>
                                          </p:val>
                                        </p:tav>
                                      </p:tavLst>
                                    </p:anim>
                                    <p:anim calcmode="lin" valueType="num">
                                      <p:cBhvr>
                                        <p:cTn id="75" dur="500" fill="hold"/>
                                        <p:tgtEl>
                                          <p:spTgt spid="30"/>
                                        </p:tgtEl>
                                        <p:attrNameLst>
                                          <p:attrName>ppt_h</p:attrName>
                                        </p:attrNameLst>
                                      </p:cBhvr>
                                      <p:tavLst>
                                        <p:tav tm="0">
                                          <p:val>
                                            <p:fltVal val="0"/>
                                          </p:val>
                                        </p:tav>
                                        <p:tav tm="100000">
                                          <p:val>
                                            <p:strVal val="#ppt_h"/>
                                          </p:val>
                                        </p:tav>
                                      </p:tavLst>
                                    </p:anim>
                                    <p:animEffect transition="in" filter="fade">
                                      <p:cBhvr>
                                        <p:cTn id="76" dur="500"/>
                                        <p:tgtEl>
                                          <p:spTgt spid="30"/>
                                        </p:tgtEl>
                                      </p:cBhvr>
                                    </p:animEffect>
                                  </p:childTnLst>
                                </p:cTn>
                              </p:par>
                              <p:par>
                                <p:cTn id="77" presetID="1" presetClass="entr" presetSubtype="0" fill="hold" grpId="1"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26" presetClass="emph" presetSubtype="0" fill="hold" grpId="0" nodeType="withEffect">
                                  <p:stCondLst>
                                    <p:cond delay="0"/>
                                  </p:stCondLst>
                                  <p:childTnLst>
                                    <p:animEffect transition="out" filter="fade">
                                      <p:cBhvr>
                                        <p:cTn id="80" dur="2000" tmFilter="0, 0; .2, .5; .8, .5; 1, 0"/>
                                        <p:tgtEl>
                                          <p:spTgt spid="44"/>
                                        </p:tgtEl>
                                      </p:cBhvr>
                                    </p:animEffect>
                                    <p:animScale>
                                      <p:cBhvr>
                                        <p:cTn id="81" dur="1000" autoRev="1" fill="hold"/>
                                        <p:tgtEl>
                                          <p:spTgt spid="44"/>
                                        </p:tgtEl>
                                      </p:cBhvr>
                                      <p:by x="105000" y="105000"/>
                                    </p:animScale>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37">
                                            <p:txEl>
                                              <p:pRg st="8" end="8"/>
                                            </p:txEl>
                                          </p:spTgt>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42" grpId="0" animBg="1"/>
      <p:bldP spid="42" grpId="1" animBg="1"/>
      <p:bldP spid="43" grpId="0" animBg="1"/>
      <p:bldP spid="43" grpId="1" animBg="1"/>
      <p:bldP spid="44" grpId="0" animBg="1"/>
      <p:bldP spid="4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rgbClr val="0070C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0" y="6305576"/>
            <a:ext cx="12211200" cy="549001"/>
          </a:xfrm>
          <a:prstGeom prst="rect">
            <a:avLst/>
          </a:prstGeom>
          <a:solidFill>
            <a:srgbClr val="0070C0">
              <a:alpha val="1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1. Introduction</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192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a:off x="0" y="6309000"/>
            <a:ext cx="12192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5</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36" name="TextBox 35">
            <a:extLst>
              <a:ext uri="{FF2B5EF4-FFF2-40B4-BE49-F238E27FC236}">
                <a16:creationId xmlns:a16="http://schemas.microsoft.com/office/drawing/2014/main" id="{A71C9A2D-2B4B-C798-CD74-788BB0A862E9}"/>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Objective</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82C635B8-4F72-8D69-CB46-3C9D618EE0B5}"/>
              </a:ext>
            </a:extLst>
          </p:cNvPr>
          <p:cNvSpPr txBox="1"/>
          <p:nvPr/>
        </p:nvSpPr>
        <p:spPr>
          <a:xfrm>
            <a:off x="336000" y="1606347"/>
            <a:ext cx="3702600" cy="3402535"/>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Ø"/>
            </a:pPr>
            <a:r>
              <a:rPr lang="en-GB" b="1" u="sng" dirty="0">
                <a:solidFill>
                  <a:srgbClr val="404040"/>
                </a:solidFill>
                <a:ea typeface="Cambria" panose="02040503050406030204" pitchFamily="18" charset="0"/>
                <a:cs typeface="Times New Roman" panose="02020603050405020304" pitchFamily="18" charset="0"/>
              </a:rPr>
              <a:t>Study</a:t>
            </a:r>
          </a:p>
          <a:p>
            <a:pPr marL="800100" lvl="1" indent="-34290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LEDs detect light</a:t>
            </a:r>
          </a:p>
          <a:p>
            <a:pPr marL="800100" lvl="1" indent="-34290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Hardware prepared for this</a:t>
            </a:r>
          </a:p>
          <a:p>
            <a:pPr marL="800100" lvl="1" indent="-342900">
              <a:lnSpc>
                <a:spcPct val="107000"/>
              </a:lnSpc>
              <a:spcAft>
                <a:spcPts val="800"/>
              </a:spcAft>
              <a:buFont typeface="Arial" panose="020B0604020202020204" pitchFamily="34" charset="0"/>
              <a:buChar char="•"/>
            </a:pPr>
            <a:endParaRPr lang="en-GB" sz="800" b="1" dirty="0">
              <a:solidFill>
                <a:srgbClr val="404040"/>
              </a:solidFill>
              <a:ea typeface="Cambria" panose="02040503050406030204" pitchFamily="18"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pPr>
            <a:r>
              <a:rPr lang="en-GB" b="1" u="sng" dirty="0">
                <a:solidFill>
                  <a:srgbClr val="404040"/>
                </a:solidFill>
                <a:ea typeface="Cambria" panose="02040503050406030204" pitchFamily="18" charset="0"/>
                <a:cs typeface="Times New Roman" panose="02020603050405020304" pitchFamily="18" charset="0"/>
              </a:rPr>
              <a:t>Goal</a:t>
            </a:r>
          </a:p>
          <a:p>
            <a:pPr marL="800100" lvl="1" indent="-34290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POC that uses LEDs as input</a:t>
            </a:r>
          </a:p>
          <a:p>
            <a:pPr marL="800100" lvl="1" indent="-34290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Increase board functionality</a:t>
            </a:r>
          </a:p>
          <a:p>
            <a:pPr marL="800100" lvl="1" indent="-34290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Port to mobile</a:t>
            </a:r>
          </a:p>
          <a:p>
            <a:pPr marL="800100" lvl="1" indent="-34290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Develop extra games</a:t>
            </a:r>
          </a:p>
        </p:txBody>
      </p:sp>
    </p:spTree>
    <p:extLst>
      <p:ext uri="{BB962C8B-B14F-4D97-AF65-F5344CB8AC3E}">
        <p14:creationId xmlns:p14="http://schemas.microsoft.com/office/powerpoint/2010/main" val="20752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F6488A-B6AA-D380-0256-200D9704B74D}"/>
              </a:ext>
            </a:extLst>
          </p:cNvPr>
          <p:cNvSpPr/>
          <p:nvPr/>
        </p:nvSpPr>
        <p:spPr>
          <a:xfrm>
            <a:off x="0" y="-1358"/>
            <a:ext cx="12211200" cy="910358"/>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6B700128-008E-DF3A-64B2-2D395BD547CF}"/>
              </a:ext>
            </a:extLst>
          </p:cNvPr>
          <p:cNvSpPr/>
          <p:nvPr/>
        </p:nvSpPr>
        <p:spPr>
          <a:xfrm>
            <a:off x="-19200" y="6308998"/>
            <a:ext cx="12211200" cy="549001"/>
          </a:xfrm>
          <a:prstGeom prst="rect">
            <a:avLst/>
          </a:prstGeom>
          <a:solidFill>
            <a:schemeClr val="bg1">
              <a:lumMod val="65000"/>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Index</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a:off x="0" y="9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a:off x="0" y="6309000"/>
            <a:ext cx="12192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6</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20" name="TextBox 19">
            <a:extLst>
              <a:ext uri="{FF2B5EF4-FFF2-40B4-BE49-F238E27FC236}">
                <a16:creationId xmlns:a16="http://schemas.microsoft.com/office/drawing/2014/main" id="{45ACC820-9AB7-C719-7EF2-8CB3E6119D32}"/>
              </a:ext>
            </a:extLst>
          </p:cNvPr>
          <p:cNvSpPr txBox="1"/>
          <p:nvPr/>
        </p:nvSpPr>
        <p:spPr>
          <a:xfrm>
            <a:off x="335999" y="975399"/>
            <a:ext cx="5760001" cy="5529719"/>
          </a:xfrm>
          <a:prstGeom prst="rect">
            <a:avLst/>
          </a:prstGeom>
          <a:noFill/>
        </p:spPr>
        <p:txBody>
          <a:bodyPr wrap="square">
            <a:spAutoFit/>
          </a:bodyPr>
          <a:lstStyle/>
          <a:p>
            <a:pPr marL="342900" indent="-342900">
              <a:spcAft>
                <a:spcPts val="800"/>
              </a:spcAft>
              <a:buFont typeface="+mj-lt"/>
              <a:buAutoNum type="arabicPeriod"/>
            </a:pPr>
            <a:r>
              <a:rPr lang="en-GB" b="1" u="sng"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Introduction</a:t>
            </a:r>
          </a:p>
          <a:p>
            <a:pPr marL="342900" indent="-342900">
              <a:spcAft>
                <a:spcPts val="800"/>
              </a:spcAft>
              <a:buFont typeface="+mj-lt"/>
              <a:buAutoNum type="arabicPeriod"/>
            </a:pPr>
            <a:endParaRPr lang="en-GB" sz="800" b="1" dirty="0">
              <a:solidFill>
                <a:srgbClr val="0070C0"/>
              </a:solidFill>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accent2"/>
                </a:solidFill>
                <a:latin typeface="Cambria" panose="02040503050406030204" pitchFamily="18" charset="0"/>
                <a:ea typeface="Cambria" panose="02040503050406030204" pitchFamily="18" charset="0"/>
                <a:cs typeface="Times New Roman" panose="02020603050405020304" pitchFamily="18" charset="0"/>
              </a:rPr>
              <a:t>Original System Analysis</a:t>
            </a:r>
          </a:p>
          <a:p>
            <a:pPr marL="342900" indent="-342900">
              <a:spcAft>
                <a:spcPts val="800"/>
              </a:spcAft>
              <a:buFont typeface="+mj-lt"/>
              <a:buAutoNum type="arabicPeriod"/>
            </a:pPr>
            <a:endParaRPr lang="en-GB" sz="800" b="1" u="sng" dirty="0">
              <a:solidFill>
                <a:schemeClr val="accent2"/>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effectLst/>
                <a:latin typeface="Cambria" panose="02040503050406030204" pitchFamily="18" charset="0"/>
                <a:ea typeface="Cambria" panose="02040503050406030204" pitchFamily="18" charset="0"/>
                <a:cs typeface="Times New Roman" panose="02020603050405020304" pitchFamily="18" charset="0"/>
              </a:rPr>
              <a:t>Research</a:t>
            </a:r>
          </a:p>
          <a:p>
            <a:pPr marL="342900" indent="-342900">
              <a:spcAft>
                <a:spcPts val="800"/>
              </a:spcAft>
              <a:buFont typeface="+mj-lt"/>
              <a:buAutoNum type="arabicPeriod"/>
            </a:pPr>
            <a:endParaRPr lang="en-GB" sz="800" b="1"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System Requirements</a:t>
            </a:r>
          </a:p>
          <a:p>
            <a:pPr marL="342900" indent="-342900">
              <a:spcAft>
                <a:spcPts val="800"/>
              </a:spcAft>
              <a:buFont typeface="+mj-lt"/>
              <a:buAutoNum type="arabicPeriod"/>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5"/>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Proof-Of-Concept</a:t>
            </a:r>
          </a:p>
          <a:p>
            <a:pPr marL="342900" indent="-342900">
              <a:spcAft>
                <a:spcPts val="800"/>
              </a:spcAft>
              <a:buFont typeface="+mj-lt"/>
              <a:buAutoNum type="arabicPeriod" startAt="5"/>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6"/>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Mobile Port</a:t>
            </a:r>
          </a:p>
          <a:p>
            <a:pPr marL="342900" indent="-342900">
              <a:spcAft>
                <a:spcPts val="800"/>
              </a:spcAft>
              <a:buFont typeface="+mj-lt"/>
              <a:buAutoNum type="arabicPeriod" startAt="6"/>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Conclusion</a:t>
            </a:r>
          </a:p>
          <a:p>
            <a:pPr marL="342900" indent="-342900">
              <a:spcAft>
                <a:spcPts val="800"/>
              </a:spcAft>
              <a:buFont typeface="+mj-lt"/>
              <a:buAutoNum type="arabicPeriod" startAt="7"/>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7"/>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Recommendations</a:t>
            </a:r>
          </a:p>
          <a:p>
            <a:pPr marL="342900" indent="-342900">
              <a:spcAft>
                <a:spcPts val="800"/>
              </a:spcAft>
              <a:buFont typeface="+mj-lt"/>
              <a:buAutoNum type="arabicPeriod" startAt="7"/>
            </a:pPr>
            <a:endParaRPr lang="en-GB" sz="800"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spcAft>
                <a:spcPts val="800"/>
              </a:spcAft>
              <a:buFont typeface="+mj-lt"/>
              <a:buAutoNum type="arabicPeriod" startAt="9"/>
            </a:pPr>
            <a:r>
              <a:rPr lang="en-GB" b="1" u="sng" dirty="0">
                <a:solidFill>
                  <a:schemeClr val="bg1">
                    <a:lumMod val="75000"/>
                  </a:schemeClr>
                </a:solidFill>
                <a:latin typeface="Cambria" panose="02040503050406030204" pitchFamily="18" charset="0"/>
                <a:ea typeface="Cambria" panose="02040503050406030204" pitchFamily="18" charset="0"/>
                <a:cs typeface="Times New Roman" panose="02020603050405020304" pitchFamily="18" charset="0"/>
              </a:rPr>
              <a:t>Discussion</a:t>
            </a:r>
          </a:p>
          <a:p>
            <a:pPr marL="342900" indent="-342900">
              <a:spcAft>
                <a:spcPts val="800"/>
              </a:spcAft>
              <a:buFont typeface="+mj-lt"/>
              <a:buAutoNum type="arabicPeriod"/>
            </a:pPr>
            <a:endParaRPr lang="en-GB" sz="1400" b="1" u="sng" dirty="0">
              <a:solidFill>
                <a:srgbClr val="C00000"/>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05062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chemeClr val="accent2">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chemeClr val="accent2">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2. Original System Analysis</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flipV="1">
            <a:off x="0" y="908998"/>
            <a:ext cx="12441000" cy="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7</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LED Matrix</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197137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144 pairs – 1 red and 1 green</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12 rows of 12 red LEDs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12 rows of 12 green LEDs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24 I/O pins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12 I/O pins – one per column</a:t>
            </a:r>
          </a:p>
        </p:txBody>
      </p:sp>
      <p:pic>
        <p:nvPicPr>
          <p:cNvPr id="9" name="Picture 8">
            <a:extLst>
              <a:ext uri="{FF2B5EF4-FFF2-40B4-BE49-F238E27FC236}">
                <a16:creationId xmlns:a16="http://schemas.microsoft.com/office/drawing/2014/main" id="{5EA5B4B5-A450-F12A-96EF-9834E95D9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50" y="1196305"/>
            <a:ext cx="5041096" cy="4833020"/>
          </a:xfrm>
          <a:prstGeom prst="rect">
            <a:avLst/>
          </a:prstGeom>
        </p:spPr>
      </p:pic>
      <p:pic>
        <p:nvPicPr>
          <p:cNvPr id="20" name="Picture 19">
            <a:extLst>
              <a:ext uri="{FF2B5EF4-FFF2-40B4-BE49-F238E27FC236}">
                <a16:creationId xmlns:a16="http://schemas.microsoft.com/office/drawing/2014/main" id="{9222656A-ED48-993C-705D-093B30A7558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62590" y="2707747"/>
            <a:ext cx="2123810" cy="1819048"/>
          </a:xfrm>
          <a:prstGeom prst="rect">
            <a:avLst/>
          </a:prstGeom>
        </p:spPr>
      </p:pic>
    </p:spTree>
    <p:extLst>
      <p:ext uri="{BB962C8B-B14F-4D97-AF65-F5344CB8AC3E}">
        <p14:creationId xmlns:p14="http://schemas.microsoft.com/office/powerpoint/2010/main" val="91113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53" presetClass="entr" presetSubtype="16" fill="hold" nodeType="withEffect">
                                  <p:stCondLst>
                                    <p:cond delay="1000"/>
                                  </p:stCondLst>
                                  <p:childTnLst>
                                    <p:set>
                                      <p:cBhvr>
                                        <p:cTn id="8" dur="1" fill="hold">
                                          <p:stCondLst>
                                            <p:cond delay="0"/>
                                          </p:stCondLst>
                                        </p:cTn>
                                        <p:tgtEl>
                                          <p:spTgt spid="20"/>
                                        </p:tgtEl>
                                        <p:attrNameLst>
                                          <p:attrName>style.visibility</p:attrName>
                                        </p:attrNameLst>
                                      </p:cBhvr>
                                      <p:to>
                                        <p:strVal val="visible"/>
                                      </p:to>
                                    </p:set>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7">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childTnLst>
                                </p:cTn>
                              </p:par>
                              <p:par>
                                <p:cTn id="22" presetID="53" presetClass="entr" presetSubtype="1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1 reduced">
            <a:hlinkClick r:id="" action="ppaction://media"/>
            <a:extLst>
              <a:ext uri="{FF2B5EF4-FFF2-40B4-BE49-F238E27FC236}">
                <a16:creationId xmlns:a16="http://schemas.microsoft.com/office/drawing/2014/main" id="{3580E09E-A2EF-6FC0-E81B-7E5F6AEE7C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62759" y="839058"/>
            <a:ext cx="2437549" cy="4434270"/>
          </a:xfrm>
          <a:prstGeom prst="rect">
            <a:avLst/>
          </a:prstGeom>
        </p:spPr>
      </p:pic>
      <p:sp>
        <p:nvSpPr>
          <p:cNvPr id="34" name="Rectangle 33">
            <a:extLst>
              <a:ext uri="{FF2B5EF4-FFF2-40B4-BE49-F238E27FC236}">
                <a16:creationId xmlns:a16="http://schemas.microsoft.com/office/drawing/2014/main" id="{85D66C29-30B9-4F6C-E76C-233D84A23A73}"/>
              </a:ext>
            </a:extLst>
          </p:cNvPr>
          <p:cNvSpPr/>
          <p:nvPr/>
        </p:nvSpPr>
        <p:spPr>
          <a:xfrm>
            <a:off x="3733253" y="673702"/>
            <a:ext cx="2520951" cy="1694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3" name="Rectangle 32">
            <a:extLst>
              <a:ext uri="{FF2B5EF4-FFF2-40B4-BE49-F238E27FC236}">
                <a16:creationId xmlns:a16="http://schemas.microsoft.com/office/drawing/2014/main" id="{7D6B30D8-0AB7-67EE-5325-EF61313540BE}"/>
              </a:ext>
            </a:extLst>
          </p:cNvPr>
          <p:cNvSpPr/>
          <p:nvPr/>
        </p:nvSpPr>
        <p:spPr>
          <a:xfrm>
            <a:off x="3742856" y="4806030"/>
            <a:ext cx="2520951" cy="589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chemeClr val="accent2">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chemeClr val="accent2">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2. Original System Analysis</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flipV="1">
            <a:off x="0" y="908998"/>
            <a:ext cx="12441000" cy="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8</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Output</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3405585" cy="157241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ADC polling</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12 x 12 Array of ADC readings</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3.47 Hz</a:t>
            </a:r>
          </a:p>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1 x 6 array for push-buttons</a:t>
            </a:r>
          </a:p>
        </p:txBody>
      </p:sp>
      <p:sp>
        <p:nvSpPr>
          <p:cNvPr id="18" name="TextBox 17">
            <a:extLst>
              <a:ext uri="{FF2B5EF4-FFF2-40B4-BE49-F238E27FC236}">
                <a16:creationId xmlns:a16="http://schemas.microsoft.com/office/drawing/2014/main" id="{28C85C9F-4543-126A-1139-BC57E6F3E5F5}"/>
              </a:ext>
            </a:extLst>
          </p:cNvPr>
          <p:cNvSpPr txBox="1"/>
          <p:nvPr/>
        </p:nvSpPr>
        <p:spPr>
          <a:xfrm>
            <a:off x="6499665" y="2421913"/>
            <a:ext cx="7200000" cy="1457258"/>
          </a:xfrm>
          <a:prstGeom prst="rect">
            <a:avLst/>
          </a:prstGeom>
          <a:noFill/>
        </p:spPr>
        <p:txBody>
          <a:bodyPr wrap="square">
            <a:spAutoFit/>
          </a:bodyPr>
          <a:lstStyle/>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LM</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550</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555</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551</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563</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562</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560</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552</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558</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559</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556</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557</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564</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558</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561</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559</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564</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551</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556</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555</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550</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560</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562</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554</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553</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    . . .</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552</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564</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562</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557</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560</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558</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559</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556</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550</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561</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554</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551</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551</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559</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560</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554</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557</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564</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555</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552</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562</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558</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550</a:t>
            </a: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553</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(12, 12), dtype=”String”</a:t>
            </a:r>
            <a:endParaRPr lang="en-GB" sz="1300" dirty="0">
              <a:effectLst/>
              <a:latin typeface="Times New Roman" panose="02020603050405020304" pitchFamily="18" charset="0"/>
              <a:ea typeface="Times New Roman" panose="02020603050405020304" pitchFamily="18" charset="0"/>
            </a:endParaRPr>
          </a:p>
        </p:txBody>
      </p:sp>
      <p:sp>
        <p:nvSpPr>
          <p:cNvPr id="19" name="TextBox 18">
            <a:extLst>
              <a:ext uri="{FF2B5EF4-FFF2-40B4-BE49-F238E27FC236}">
                <a16:creationId xmlns:a16="http://schemas.microsoft.com/office/drawing/2014/main" id="{78D9D5FD-A61A-7B8B-7D39-8894C4092C02}"/>
              </a:ext>
            </a:extLst>
          </p:cNvPr>
          <p:cNvSpPr txBox="1"/>
          <p:nvPr/>
        </p:nvSpPr>
        <p:spPr>
          <a:xfrm>
            <a:off x="6499665" y="4136971"/>
            <a:ext cx="6262686" cy="537006"/>
          </a:xfrm>
          <a:prstGeom prst="rect">
            <a:avLst/>
          </a:prstGeom>
          <a:noFill/>
        </p:spPr>
        <p:txBody>
          <a:bodyPr wrap="square">
            <a:spAutoFit/>
          </a:bodyPr>
          <a:lstStyle/>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BM</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r>
              <a:rPr lang="en-GB" sz="1300" dirty="0">
                <a:solidFill>
                  <a:srgbClr val="006666"/>
                </a:solidFill>
                <a:effectLst/>
                <a:latin typeface="Consolas" panose="020B0609020204030204" pitchFamily="49" charset="0"/>
                <a:ea typeface="Times New Roman" panose="02020603050405020304" pitchFamily="18" charset="0"/>
                <a:cs typeface="Courier New" panose="02070309020205020404" pitchFamily="49" charset="0"/>
              </a:rPr>
              <a:t>0 0 0 1 0 0</a:t>
            </a: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GB" sz="1300" dirty="0">
              <a:effectLst/>
              <a:latin typeface="Times New Roman" panose="02020603050405020304" pitchFamily="18" charset="0"/>
              <a:ea typeface="Times New Roman" panose="02020603050405020304" pitchFamily="18" charset="0"/>
            </a:endParaRPr>
          </a:p>
          <a:p>
            <a:pPr marL="180340">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300" dirty="0">
                <a:solidFill>
                  <a:srgbClr val="666600"/>
                </a:solidFill>
                <a:effectLst/>
                <a:latin typeface="Consolas" panose="020B0609020204030204" pitchFamily="49" charset="0"/>
                <a:ea typeface="Times New Roman" panose="02020603050405020304" pitchFamily="18" charset="0"/>
                <a:cs typeface="Courier New" panose="02070309020205020404" pitchFamily="49" charset="0"/>
              </a:rPr>
              <a:t>(1, 6), dtype=”String”</a:t>
            </a:r>
            <a:endParaRPr lang="en-GB" sz="13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593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20488"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8"/>
                </p:tgtEl>
              </p:cMediaNode>
            </p:video>
          </p:childTnLst>
        </p:cTn>
      </p:par>
    </p:tnLst>
    <p:bldLst>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B69B42B-CEEA-A73F-308B-32030CE76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9" y="2873074"/>
            <a:ext cx="6412582" cy="2499217"/>
          </a:xfrm>
          <a:prstGeom prst="rect">
            <a:avLst/>
          </a:prstGeom>
        </p:spPr>
      </p:pic>
      <p:pic>
        <p:nvPicPr>
          <p:cNvPr id="21" name="Picture 20">
            <a:extLst>
              <a:ext uri="{FF2B5EF4-FFF2-40B4-BE49-F238E27FC236}">
                <a16:creationId xmlns:a16="http://schemas.microsoft.com/office/drawing/2014/main" id="{3D06F465-FF7A-32C5-4567-9635A03F4DC0}"/>
              </a:ext>
            </a:extLst>
          </p:cNvPr>
          <p:cNvPicPr>
            <a:picLocks noChangeAspect="1"/>
          </p:cNvPicPr>
          <p:nvPr/>
        </p:nvPicPr>
        <p:blipFill rotWithShape="1">
          <a:blip r:embed="rId4">
            <a:extLst>
              <a:ext uri="{28A0092B-C50C-407E-A947-70E740481C1C}">
                <a14:useLocalDpi xmlns:a14="http://schemas.microsoft.com/office/drawing/2010/main" val="0"/>
              </a:ext>
            </a:extLst>
          </a:blip>
          <a:srcRect t="21726"/>
          <a:stretch/>
        </p:blipFill>
        <p:spPr>
          <a:xfrm>
            <a:off x="644429" y="2507569"/>
            <a:ext cx="6415447" cy="2879236"/>
          </a:xfrm>
          <a:prstGeom prst="rect">
            <a:avLst/>
          </a:prstGeom>
        </p:spPr>
      </p:pic>
      <p:sp>
        <p:nvSpPr>
          <p:cNvPr id="2" name="Rectangle 1">
            <a:extLst>
              <a:ext uri="{FF2B5EF4-FFF2-40B4-BE49-F238E27FC236}">
                <a16:creationId xmlns:a16="http://schemas.microsoft.com/office/drawing/2014/main" id="{31B05B28-8020-BB55-5438-B2B2297F7F40}"/>
              </a:ext>
            </a:extLst>
          </p:cNvPr>
          <p:cNvSpPr/>
          <p:nvPr/>
        </p:nvSpPr>
        <p:spPr>
          <a:xfrm>
            <a:off x="0" y="-1358"/>
            <a:ext cx="12211200" cy="910358"/>
          </a:xfrm>
          <a:prstGeom prst="rect">
            <a:avLst/>
          </a:prstGeom>
          <a:solidFill>
            <a:schemeClr val="accent2">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85AD816-7F0F-94DA-0523-A5E19ABFC482}"/>
              </a:ext>
            </a:extLst>
          </p:cNvPr>
          <p:cNvSpPr/>
          <p:nvPr/>
        </p:nvSpPr>
        <p:spPr>
          <a:xfrm>
            <a:off x="-19200" y="6308998"/>
            <a:ext cx="12211200" cy="549001"/>
          </a:xfrm>
          <a:prstGeom prst="rect">
            <a:avLst/>
          </a:prstGeom>
          <a:solidFill>
            <a:schemeClr val="accent2">
              <a:alpha val="1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9EB6041B-A33B-540E-9CA0-AC3FD69E33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1000" y="189000"/>
            <a:ext cx="1111279" cy="540000"/>
          </a:xfrm>
          <a:prstGeom prst="rect">
            <a:avLst/>
          </a:prstGeom>
        </p:spPr>
      </p:pic>
      <p:pic>
        <p:nvPicPr>
          <p:cNvPr id="5" name="Picture 4">
            <a:extLst>
              <a:ext uri="{FF2B5EF4-FFF2-40B4-BE49-F238E27FC236}">
                <a16:creationId xmlns:a16="http://schemas.microsoft.com/office/drawing/2014/main" id="{3B961E80-5AF9-F4B5-94BD-3C469E8DF94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0394" y="189001"/>
            <a:ext cx="1388368" cy="540000"/>
          </a:xfrm>
          <a:prstGeom prst="rect">
            <a:avLst/>
          </a:prstGeom>
        </p:spPr>
      </p:pic>
      <p:sp>
        <p:nvSpPr>
          <p:cNvPr id="7" name="TextBox 6">
            <a:extLst>
              <a:ext uri="{FF2B5EF4-FFF2-40B4-BE49-F238E27FC236}">
                <a16:creationId xmlns:a16="http://schemas.microsoft.com/office/drawing/2014/main" id="{42BC92A9-1F5B-6777-8B69-AD55DB7DD879}"/>
              </a:ext>
            </a:extLst>
          </p:cNvPr>
          <p:cNvSpPr txBox="1"/>
          <p:nvPr/>
        </p:nvSpPr>
        <p:spPr>
          <a:xfrm>
            <a:off x="2496000" y="210300"/>
            <a:ext cx="7200000" cy="519758"/>
          </a:xfrm>
          <a:prstGeom prst="rect">
            <a:avLst/>
          </a:prstGeom>
          <a:noFill/>
        </p:spPr>
        <p:txBody>
          <a:bodyPr wrap="square">
            <a:spAutoFit/>
          </a:bodyPr>
          <a:lstStyle/>
          <a:p>
            <a:pPr algn="ctr">
              <a:lnSpc>
                <a:spcPct val="107000"/>
              </a:lnSpc>
              <a:spcAft>
                <a:spcPts val="800"/>
              </a:spcAft>
            </a:pPr>
            <a:r>
              <a:rPr lang="en-GB" sz="28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2. Original System Analysis</a:t>
            </a:r>
            <a:endParaRPr lang="en-GB" sz="2800"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D69955B-A755-DB94-C50D-6EB1CDA1EF3B}"/>
              </a:ext>
            </a:extLst>
          </p:cNvPr>
          <p:cNvCxnSpPr>
            <a:cxnSpLocks/>
          </p:cNvCxnSpPr>
          <p:nvPr/>
        </p:nvCxnSpPr>
        <p:spPr>
          <a:xfrm flipV="1">
            <a:off x="0" y="908998"/>
            <a:ext cx="12441000" cy="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02CB2A-72C5-5537-FF28-C396773C7E8E}"/>
              </a:ext>
            </a:extLst>
          </p:cNvPr>
          <p:cNvCxnSpPr>
            <a:cxnSpLocks/>
          </p:cNvCxnSpPr>
          <p:nvPr/>
        </p:nvCxnSpPr>
        <p:spPr>
          <a:xfrm flipV="1">
            <a:off x="0" y="6308998"/>
            <a:ext cx="12486000" cy="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32A59F7-5BB8-CCB4-26F0-3B85DFA48B85}"/>
              </a:ext>
            </a:extLst>
          </p:cNvPr>
          <p:cNvSpPr>
            <a:spLocks noGrp="1"/>
          </p:cNvSpPr>
          <p:nvPr>
            <p:ph type="sldNum" sz="quarter" idx="12"/>
          </p:nvPr>
        </p:nvSpPr>
        <p:spPr/>
        <p:txBody>
          <a:bodyPr/>
          <a:lstStyle/>
          <a:p>
            <a:fld id="{BA4D52E2-38DA-433F-84AA-549E7927032A}" type="slidenum">
              <a:rPr lang="en-GB" smtClean="0"/>
              <a:t>9</a:t>
            </a:fld>
            <a:endParaRPr lang="en-GB"/>
          </a:p>
        </p:txBody>
      </p:sp>
      <p:sp>
        <p:nvSpPr>
          <p:cNvPr id="13" name="Footer Placeholder 12">
            <a:extLst>
              <a:ext uri="{FF2B5EF4-FFF2-40B4-BE49-F238E27FC236}">
                <a16:creationId xmlns:a16="http://schemas.microsoft.com/office/drawing/2014/main" id="{A8934051-CAF3-B4E8-3F19-8AE7DC43CB1A}"/>
              </a:ext>
            </a:extLst>
          </p:cNvPr>
          <p:cNvSpPr>
            <a:spLocks noGrp="1"/>
          </p:cNvSpPr>
          <p:nvPr>
            <p:ph type="ftr" sz="quarter" idx="11"/>
          </p:nvPr>
        </p:nvSpPr>
        <p:spPr>
          <a:xfrm>
            <a:off x="4038600" y="6362700"/>
            <a:ext cx="4114800" cy="365125"/>
          </a:xfrm>
        </p:spPr>
        <p:txBody>
          <a:bodyPr/>
          <a:lstStyle/>
          <a:p>
            <a:r>
              <a:rPr lang="en-GB" dirty="0"/>
              <a:t>Luciano Orlandini – 460952</a:t>
            </a:r>
          </a:p>
          <a:p>
            <a:r>
              <a:rPr lang="en-GB" dirty="0"/>
              <a:t>Applied Computer Science</a:t>
            </a:r>
          </a:p>
        </p:txBody>
      </p:sp>
      <p:sp>
        <p:nvSpPr>
          <p:cNvPr id="14" name="Date Placeholder 13">
            <a:extLst>
              <a:ext uri="{FF2B5EF4-FFF2-40B4-BE49-F238E27FC236}">
                <a16:creationId xmlns:a16="http://schemas.microsoft.com/office/drawing/2014/main" id="{4463DC3D-D45C-BC15-C519-8357074553D4}"/>
              </a:ext>
            </a:extLst>
          </p:cNvPr>
          <p:cNvSpPr>
            <a:spLocks noGrp="1"/>
          </p:cNvSpPr>
          <p:nvPr>
            <p:ph type="dt" sz="half" idx="10"/>
          </p:nvPr>
        </p:nvSpPr>
        <p:spPr/>
        <p:txBody>
          <a:bodyPr/>
          <a:lstStyle/>
          <a:p>
            <a:r>
              <a:rPr lang="en-US"/>
              <a:t>June 2022</a:t>
            </a:r>
            <a:endParaRPr lang="en-GB"/>
          </a:p>
        </p:txBody>
      </p:sp>
      <p:sp>
        <p:nvSpPr>
          <p:cNvPr id="15" name="TextBox 14">
            <a:extLst>
              <a:ext uri="{FF2B5EF4-FFF2-40B4-BE49-F238E27FC236}">
                <a16:creationId xmlns:a16="http://schemas.microsoft.com/office/drawing/2014/main" id="{DADF240C-65A5-0037-050B-D754B489C914}"/>
              </a:ext>
            </a:extLst>
          </p:cNvPr>
          <p:cNvSpPr txBox="1"/>
          <p:nvPr/>
        </p:nvSpPr>
        <p:spPr>
          <a:xfrm>
            <a:off x="336001" y="1088998"/>
            <a:ext cx="11519999" cy="470000"/>
          </a:xfrm>
          <a:prstGeom prst="rect">
            <a:avLst/>
          </a:prstGeom>
          <a:noFill/>
        </p:spPr>
        <p:txBody>
          <a:bodyPr wrap="square">
            <a:spAutoFit/>
          </a:bodyPr>
          <a:lstStyle/>
          <a:p>
            <a:pPr>
              <a:lnSpc>
                <a:spcPct val="107000"/>
              </a:lnSpc>
              <a:spcAft>
                <a:spcPts val="800"/>
              </a:spcAft>
            </a:pPr>
            <a:r>
              <a:rPr lang="en-GB" sz="2400" b="1" u="sng" dirty="0">
                <a:solidFill>
                  <a:srgbClr val="40404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rPr>
              <a:t>Initial Tests</a:t>
            </a:r>
            <a:endParaRPr lang="en-GB" sz="2400" u="sng" dirty="0">
              <a:solidFill>
                <a:srgbClr val="00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98B25C2-8054-5EF4-FFA5-1F906C5EE570}"/>
              </a:ext>
            </a:extLst>
          </p:cNvPr>
          <p:cNvSpPr txBox="1"/>
          <p:nvPr/>
        </p:nvSpPr>
        <p:spPr>
          <a:xfrm>
            <a:off x="336000" y="1612697"/>
            <a:ext cx="11520000" cy="37555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GB" b="1" dirty="0">
                <a:solidFill>
                  <a:srgbClr val="404040"/>
                </a:solidFill>
                <a:ea typeface="Cambria" panose="02040503050406030204" pitchFamily="18" charset="0"/>
                <a:cs typeface="Times New Roman" panose="02020603050405020304" pitchFamily="18" charset="0"/>
              </a:rPr>
              <a:t>LED light detection</a:t>
            </a:r>
          </a:p>
        </p:txBody>
      </p:sp>
      <p:pic>
        <p:nvPicPr>
          <p:cNvPr id="22" name="Picture 21">
            <a:extLst>
              <a:ext uri="{FF2B5EF4-FFF2-40B4-BE49-F238E27FC236}">
                <a16:creationId xmlns:a16="http://schemas.microsoft.com/office/drawing/2014/main" id="{65A4F126-96A8-01BD-ED73-9B9628C11137}"/>
              </a:ext>
            </a:extLst>
          </p:cNvPr>
          <p:cNvPicPr>
            <a:picLocks noChangeAspect="1"/>
          </p:cNvPicPr>
          <p:nvPr/>
        </p:nvPicPr>
        <p:blipFill rotWithShape="1">
          <a:blip r:embed="rId7">
            <a:extLst>
              <a:ext uri="{28A0092B-C50C-407E-A947-70E740481C1C}">
                <a14:useLocalDpi xmlns:a14="http://schemas.microsoft.com/office/drawing/2010/main" val="0"/>
              </a:ext>
            </a:extLst>
          </a:blip>
          <a:srcRect l="77650" t="30749" r="-4616" b="20049"/>
          <a:stretch/>
        </p:blipFill>
        <p:spPr>
          <a:xfrm>
            <a:off x="5018949" y="4046846"/>
            <a:ext cx="419066" cy="586980"/>
          </a:xfrm>
          <a:prstGeom prst="rect">
            <a:avLst/>
          </a:prstGeom>
        </p:spPr>
      </p:pic>
      <p:pic>
        <p:nvPicPr>
          <p:cNvPr id="24" name="Picture 23">
            <a:extLst>
              <a:ext uri="{FF2B5EF4-FFF2-40B4-BE49-F238E27FC236}">
                <a16:creationId xmlns:a16="http://schemas.microsoft.com/office/drawing/2014/main" id="{F8AACCD0-6305-637D-DB51-90838FD902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5411" y="2493056"/>
            <a:ext cx="4030930" cy="2879236"/>
          </a:xfrm>
          <a:prstGeom prst="rect">
            <a:avLst/>
          </a:prstGeom>
        </p:spPr>
      </p:pic>
      <p:pic>
        <p:nvPicPr>
          <p:cNvPr id="23" name="Picture 22">
            <a:extLst>
              <a:ext uri="{FF2B5EF4-FFF2-40B4-BE49-F238E27FC236}">
                <a16:creationId xmlns:a16="http://schemas.microsoft.com/office/drawing/2014/main" id="{88B33312-B942-93C4-67F0-E9C2BDBB22CD}"/>
              </a:ext>
            </a:extLst>
          </p:cNvPr>
          <p:cNvPicPr>
            <a:picLocks noChangeAspect="1"/>
          </p:cNvPicPr>
          <p:nvPr/>
        </p:nvPicPr>
        <p:blipFill rotWithShape="1">
          <a:blip r:embed="rId7">
            <a:extLst>
              <a:ext uri="{28A0092B-C50C-407E-A947-70E740481C1C}">
                <a14:useLocalDpi xmlns:a14="http://schemas.microsoft.com/office/drawing/2010/main" val="0"/>
              </a:ext>
            </a:extLst>
          </a:blip>
          <a:srcRect r="72941"/>
          <a:stretch/>
        </p:blipFill>
        <p:spPr>
          <a:xfrm>
            <a:off x="5007721" y="3671272"/>
            <a:ext cx="412494" cy="1192987"/>
          </a:xfrm>
          <a:prstGeom prst="rect">
            <a:avLst/>
          </a:prstGeom>
        </p:spPr>
      </p:pic>
    </p:spTree>
    <p:extLst>
      <p:ext uri="{BB962C8B-B14F-4D97-AF65-F5344CB8AC3E}">
        <p14:creationId xmlns:p14="http://schemas.microsoft.com/office/powerpoint/2010/main" val="428105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6" presetClass="entr" presetSubtype="2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2220</TotalTime>
  <Words>2440</Words>
  <Application>Microsoft Office PowerPoint</Application>
  <PresentationFormat>Widescreen</PresentationFormat>
  <Paragraphs>644</Paragraphs>
  <Slides>27</Slides>
  <Notes>27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Cambria</vt:lpstr>
      <vt:lpstr>Consolas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Luciano Orlandini</dc:creator>
  <cp:lastModifiedBy>Luciano Orlandini</cp:lastModifiedBy>
  <cp:revision>62</cp:revision>
  <cp:lastPrinted>2022-06-23T13:05:20Z</cp:lastPrinted>
  <dcterms:created xsi:type="dcterms:W3CDTF">2022-06-21T07:21:50Z</dcterms:created>
  <dcterms:modified xsi:type="dcterms:W3CDTF">2022-06-28T18:59:26Z</dcterms:modified>
</cp:coreProperties>
</file>